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6858000" cx="12192000"/>
  <p:notesSz cx="6858000" cy="9144000"/>
  <p:embeddedFontLst>
    <p:embeddedFont>
      <p:font typeface="Robo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5C4BF1A-2245-481B-ACD9-F74B2C8F9E0A}">
  <a:tblStyle styleId="{25C4BF1A-2245-481B-ACD9-F74B2C8F9E0A}" styleName="Table_0">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Roboto-bold.fntdata"/><Relationship Id="rId12" Type="http://schemas.openxmlformats.org/officeDocument/2006/relationships/slide" Target="slides/slide5.xml"/><Relationship Id="rId34" Type="http://schemas.openxmlformats.org/officeDocument/2006/relationships/font" Target="fonts/Roboto-regular.fntdata"/><Relationship Id="rId15" Type="http://schemas.openxmlformats.org/officeDocument/2006/relationships/slide" Target="slides/slide8.xml"/><Relationship Id="rId37" Type="http://schemas.openxmlformats.org/officeDocument/2006/relationships/font" Target="fonts/Roboto-boldItalic.fntdata"/><Relationship Id="rId14" Type="http://schemas.openxmlformats.org/officeDocument/2006/relationships/slide" Target="slides/slide7.xml"/><Relationship Id="rId36" Type="http://schemas.openxmlformats.org/officeDocument/2006/relationships/font" Target="fonts/Roboto-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f8056312de_12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f8056312de_1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f8056312de_12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f8056312de_1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f8056312de_12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f8056312de_1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Patrick/Joe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55ee5f7bc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55ee5f7b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Patrick/Joe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dfa0fb8ed2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I will be providing an overview of the various tabs and function of the Core Application Workbook.</a:t>
            </a:r>
            <a:endParaRPr/>
          </a:p>
          <a:p>
            <a:pPr indent="0" lvl="0" marL="0" rtl="0" algn="l">
              <a:lnSpc>
                <a:spcPct val="115000"/>
              </a:lnSpc>
              <a:spcBef>
                <a:spcPts val="0"/>
              </a:spcBef>
              <a:spcAft>
                <a:spcPts val="0"/>
              </a:spcAft>
              <a:buClr>
                <a:schemeClr val="dk1"/>
              </a:buClr>
              <a:buSzPts val="1100"/>
              <a:buFont typeface="Arial"/>
              <a:buNone/>
            </a:pPr>
            <a:r>
              <a:rPr lang="en-US"/>
              <a:t>For the purpose of today’s presentation, this will be fairly high level, but we will be posting a Core Application tutorial that will guide you through the details of each section.</a:t>
            </a:r>
            <a:endParaRPr/>
          </a:p>
          <a:p>
            <a:pPr indent="0" lvl="0" marL="0" rtl="0" algn="l">
              <a:lnSpc>
                <a:spcPct val="115000"/>
              </a:lnSpc>
              <a:spcBef>
                <a:spcPts val="0"/>
              </a:spcBef>
              <a:spcAft>
                <a:spcPts val="0"/>
              </a:spcAft>
              <a:buClr>
                <a:schemeClr val="dk1"/>
              </a:buClr>
              <a:buSzPts val="1100"/>
              <a:buFont typeface="Arial"/>
              <a:buNone/>
            </a:pPr>
            <a:r>
              <a:rPr lang="en-US"/>
              <a:t>Note that this is an Excel Workbook that contains Macros. You will want to ensure your machine and Excel application settings are such to allow Macros to function. We will cover how to do this in the Core Application Tutorial that I previously mentioned.</a:t>
            </a:r>
            <a:endParaRPr/>
          </a:p>
          <a:p>
            <a:pPr indent="0" lvl="0" marL="0" rtl="0" algn="l">
              <a:spcBef>
                <a:spcPts val="0"/>
              </a:spcBef>
              <a:spcAft>
                <a:spcPts val="0"/>
              </a:spcAft>
              <a:buNone/>
            </a:pPr>
            <a:r>
              <a:t/>
            </a:r>
            <a:endParaRPr/>
          </a:p>
        </p:txBody>
      </p:sp>
      <p:sp>
        <p:nvSpPr>
          <p:cNvPr id="270" name="Google Shape;270;gdfa0fb8ed2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2a9effc154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2a9effc154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●The Menu tab will collect some organization information at the top of the screen with Study Area Code, Provider ID, and FRN all identifiers assigned by the FCC. A Provider ID Table will be available for reference once the Application Window opens.</a:t>
            </a:r>
            <a:endParaRPr/>
          </a:p>
          <a:p>
            <a:pPr indent="0" lvl="0" marL="0" rtl="0" algn="l">
              <a:lnSpc>
                <a:spcPct val="115000"/>
              </a:lnSpc>
              <a:spcBef>
                <a:spcPts val="0"/>
              </a:spcBef>
              <a:spcAft>
                <a:spcPts val="0"/>
              </a:spcAft>
              <a:buClr>
                <a:schemeClr val="dk1"/>
              </a:buClr>
              <a:buSzPts val="1100"/>
              <a:buFont typeface="Arial"/>
              <a:buNone/>
            </a:pPr>
            <a:r>
              <a:rPr lang="en-US"/>
              <a:t>●Step-by-step instructions to complete the Core Application are listed on the page, with hot buttons to jump to various sections.</a:t>
            </a:r>
            <a:endParaRPr/>
          </a:p>
          <a:p>
            <a:pPr indent="0" lvl="0" marL="0" rtl="0" algn="l">
              <a:lnSpc>
                <a:spcPct val="115000"/>
              </a:lnSpc>
              <a:spcBef>
                <a:spcPts val="0"/>
              </a:spcBef>
              <a:spcAft>
                <a:spcPts val="0"/>
              </a:spcAft>
              <a:buClr>
                <a:schemeClr val="dk1"/>
              </a:buClr>
              <a:buSzPts val="1100"/>
              <a:buFont typeface="Arial"/>
              <a:buNone/>
            </a:pPr>
            <a:r>
              <a:rPr lang="en-US"/>
              <a:t>●The hot button for step 2 is to Refresh Exhibit B with ESL Input Tab data and we’ll get into that on the next slide.</a:t>
            </a:r>
            <a:endParaRPr/>
          </a:p>
          <a:p>
            <a:pPr indent="0" lvl="0" marL="0" rtl="0" algn="l">
              <a:lnSpc>
                <a:spcPct val="115000"/>
              </a:lnSpc>
              <a:spcBef>
                <a:spcPts val="0"/>
              </a:spcBef>
              <a:spcAft>
                <a:spcPts val="0"/>
              </a:spcAft>
              <a:buClr>
                <a:schemeClr val="dk1"/>
              </a:buClr>
              <a:buSzPts val="1100"/>
              <a:buFont typeface="Arial"/>
              <a:buNone/>
            </a:pPr>
            <a:r>
              <a:rPr lang="en-US"/>
              <a:t>●At the bottom of the Menu tab is a checklist that we will cover in a moment.</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2a9effc154_4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2a9effc154_4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●ESL stands for Eligible Service Locations – meaning the blue dots on the BB map or locations that are unserved and underserved.</a:t>
            </a:r>
            <a:endParaRPr/>
          </a:p>
          <a:p>
            <a:pPr indent="0" lvl="0" marL="0" rtl="0" algn="l">
              <a:lnSpc>
                <a:spcPct val="115000"/>
              </a:lnSpc>
              <a:spcBef>
                <a:spcPts val="0"/>
              </a:spcBef>
              <a:spcAft>
                <a:spcPts val="0"/>
              </a:spcAft>
              <a:buClr>
                <a:schemeClr val="dk1"/>
              </a:buClr>
              <a:buSzPts val="1100"/>
              <a:buFont typeface="Arial"/>
              <a:buNone/>
            </a:pPr>
            <a:r>
              <a:rPr lang="en-US"/>
              <a:t>●You will follow the steps from the Map Selection and Export/Import Instruction to select your project area and export the data to a CSV file.</a:t>
            </a:r>
            <a:endParaRPr/>
          </a:p>
          <a:p>
            <a:pPr indent="0" lvl="0" marL="0" rtl="0" algn="l">
              <a:lnSpc>
                <a:spcPct val="115000"/>
              </a:lnSpc>
              <a:spcBef>
                <a:spcPts val="0"/>
              </a:spcBef>
              <a:spcAft>
                <a:spcPts val="0"/>
              </a:spcAft>
              <a:buClr>
                <a:schemeClr val="dk1"/>
              </a:buClr>
              <a:buSzPts val="1100"/>
              <a:buFont typeface="Arial"/>
              <a:buNone/>
            </a:pPr>
            <a:r>
              <a:rPr lang="en-US"/>
              <a:t>●You will then copy/paste the data (minus the header row) into the fields on the ESL tab.</a:t>
            </a:r>
            <a:endParaRPr/>
          </a:p>
          <a:p>
            <a:pPr indent="0" lvl="0" marL="0" rtl="0" algn="l">
              <a:lnSpc>
                <a:spcPct val="115000"/>
              </a:lnSpc>
              <a:spcBef>
                <a:spcPts val="0"/>
              </a:spcBef>
              <a:spcAft>
                <a:spcPts val="0"/>
              </a:spcAft>
              <a:buClr>
                <a:schemeClr val="dk1"/>
              </a:buClr>
              <a:buSzPts val="1100"/>
              <a:buFont typeface="Arial"/>
              <a:buNone/>
            </a:pPr>
            <a:r>
              <a:rPr lang="en-US"/>
              <a:t>●Once you have pasted in the data, return to the menu tab and click the “Refresh Exhibit B with ESL Input Tab Data” button.</a:t>
            </a:r>
            <a:endParaRPr/>
          </a:p>
          <a:p>
            <a:pPr indent="0" lvl="0" marL="0" rtl="0" algn="l">
              <a:lnSpc>
                <a:spcPct val="115000"/>
              </a:lnSpc>
              <a:spcBef>
                <a:spcPts val="0"/>
              </a:spcBef>
              <a:spcAft>
                <a:spcPts val="0"/>
              </a:spcAft>
              <a:buClr>
                <a:schemeClr val="dk1"/>
              </a:buClr>
              <a:buSzPts val="1100"/>
              <a:buFont typeface="Arial"/>
              <a:buNone/>
            </a:pPr>
            <a:r>
              <a:rPr lang="en-US"/>
              <a:t>●This will populate Exhibit B with location data, which will later be used to auto-calculate some required figures for you.</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2a9effc154_4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2a9effc154_4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●Here you see an example of Exhibit B with sample data as populated from the ESL Tab.</a:t>
            </a:r>
            <a:endParaRPr/>
          </a:p>
          <a:p>
            <a:pPr indent="0" lvl="0" marL="0" rtl="0" algn="l">
              <a:lnSpc>
                <a:spcPct val="115000"/>
              </a:lnSpc>
              <a:spcBef>
                <a:spcPts val="0"/>
              </a:spcBef>
              <a:spcAft>
                <a:spcPts val="0"/>
              </a:spcAft>
              <a:buClr>
                <a:schemeClr val="dk1"/>
              </a:buClr>
              <a:buSzPts val="1100"/>
              <a:buFont typeface="Arial"/>
              <a:buNone/>
            </a:pPr>
            <a:r>
              <a:rPr lang="en-US"/>
              <a:t>●At the top of the screen, you will need to enter the delivery platform (note that you can only select 1).</a:t>
            </a:r>
            <a:endParaRPr/>
          </a:p>
          <a:p>
            <a:pPr indent="0" lvl="0" marL="0" rtl="0" algn="l">
              <a:lnSpc>
                <a:spcPct val="115000"/>
              </a:lnSpc>
              <a:spcBef>
                <a:spcPts val="0"/>
              </a:spcBef>
              <a:spcAft>
                <a:spcPts val="0"/>
              </a:spcAft>
              <a:buClr>
                <a:schemeClr val="dk1"/>
              </a:buClr>
              <a:buSzPts val="1100"/>
              <a:buFont typeface="Arial"/>
              <a:buNone/>
            </a:pPr>
            <a:r>
              <a:rPr lang="en-US"/>
              <a:t>●The Application Calculation section will auto-populate as you complete the required steps on the remaining tabs</a:t>
            </a:r>
            <a:endParaRPr/>
          </a:p>
          <a:p>
            <a:pPr indent="0" lvl="0" marL="0" rtl="0" algn="l">
              <a:lnSpc>
                <a:spcPct val="115000"/>
              </a:lnSpc>
              <a:spcBef>
                <a:spcPts val="0"/>
              </a:spcBef>
              <a:spcAft>
                <a:spcPts val="0"/>
              </a:spcAft>
              <a:buClr>
                <a:schemeClr val="dk1"/>
              </a:buClr>
              <a:buSzPts val="1100"/>
              <a:buFont typeface="Arial"/>
              <a:buNone/>
            </a:pPr>
            <a:r>
              <a:rPr lang="en-US"/>
              <a:t>●Prospective Product Attributes: These are entered by the applicant per your network capabilities</a:t>
            </a:r>
            <a:endParaRPr/>
          </a:p>
          <a:p>
            <a:pPr indent="0" lvl="0" marL="0" rtl="0" algn="l">
              <a:lnSpc>
                <a:spcPct val="115000"/>
              </a:lnSpc>
              <a:spcBef>
                <a:spcPts val="0"/>
              </a:spcBef>
              <a:spcAft>
                <a:spcPts val="0"/>
              </a:spcAft>
              <a:buClr>
                <a:schemeClr val="dk1"/>
              </a:buClr>
              <a:buSzPts val="1100"/>
              <a:buFont typeface="Arial"/>
              <a:buNone/>
            </a:pPr>
            <a:r>
              <a:rPr lang="en-US"/>
              <a:t>●At the right of the project worksheet, you will need to populate the Facilitate Units and CAI’s as applicable</a:t>
            </a:r>
            <a:endParaRPr/>
          </a:p>
          <a:p>
            <a:pPr indent="0" lvl="0" marL="0" rtl="0" algn="l">
              <a:lnSpc>
                <a:spcPct val="115000"/>
              </a:lnSpc>
              <a:spcBef>
                <a:spcPts val="0"/>
              </a:spcBef>
              <a:spcAft>
                <a:spcPts val="0"/>
              </a:spcAft>
              <a:buClr>
                <a:schemeClr val="dk1"/>
              </a:buClr>
              <a:buSzPts val="1100"/>
              <a:buFont typeface="Arial"/>
              <a:buNone/>
            </a:pPr>
            <a:r>
              <a:rPr lang="en-US"/>
              <a:t>○Unit count defaults to 1. If you’re aware the location is a multi-unit dwelling, please indicate the number of units. Same with CAI’s, indicate Yes if the locations is a CAI</a:t>
            </a:r>
            <a:endParaRPr/>
          </a:p>
          <a:p>
            <a:pPr indent="0" lvl="0" marL="0" rtl="0" algn="l">
              <a:lnSpc>
                <a:spcPct val="115000"/>
              </a:lnSpc>
              <a:spcBef>
                <a:spcPts val="0"/>
              </a:spcBef>
              <a:spcAft>
                <a:spcPts val="0"/>
              </a:spcAft>
              <a:buNone/>
            </a:pPr>
            <a:r>
              <a:rPr lang="en-US"/>
              <a:t>●you will also need to populate the max down/up speed available upon project completion to each location. Note this is not max advertised speed, but delivered speed, so consider any impact distance or other factors may have when populating this section of the form.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2a9effc154_4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2a9effc154_4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●OCIO has improved the functionality of the Core Application, allowing for key figures to be auto-calculated and populated for you.</a:t>
            </a:r>
            <a:endParaRPr/>
          </a:p>
          <a:p>
            <a:pPr indent="0" lvl="0" marL="0" rtl="0" algn="l">
              <a:lnSpc>
                <a:spcPct val="115000"/>
              </a:lnSpc>
              <a:spcBef>
                <a:spcPts val="0"/>
              </a:spcBef>
              <a:spcAft>
                <a:spcPts val="0"/>
              </a:spcAft>
              <a:buClr>
                <a:schemeClr val="dk1"/>
              </a:buClr>
              <a:buSzPts val="1100"/>
              <a:buFont typeface="Arial"/>
              <a:buNone/>
            </a:pPr>
            <a:r>
              <a:rPr lang="en-US"/>
              <a:t>●On-screen is Exhibit C as it looks prior to completing the other tabs of the workbook.</a:t>
            </a:r>
            <a:endParaRPr/>
          </a:p>
          <a:p>
            <a:pPr indent="0" lvl="0" marL="0" rtl="0" algn="l">
              <a:lnSpc>
                <a:spcPct val="115000"/>
              </a:lnSpc>
              <a:spcBef>
                <a:spcPts val="0"/>
              </a:spcBef>
              <a:spcAft>
                <a:spcPts val="0"/>
              </a:spcAft>
              <a:buClr>
                <a:schemeClr val="dk1"/>
              </a:buClr>
              <a:buSzPts val="1100"/>
              <a:buFont typeface="Arial"/>
              <a:buNone/>
            </a:pPr>
            <a:r>
              <a:rPr lang="en-US"/>
              <a:t>●Total Estimated Cost and Total Grant Requested will populate from Exhibit D</a:t>
            </a:r>
            <a:endParaRPr/>
          </a:p>
          <a:p>
            <a:pPr indent="0" lvl="0" marL="0" rtl="0" algn="l">
              <a:lnSpc>
                <a:spcPct val="115000"/>
              </a:lnSpc>
              <a:spcBef>
                <a:spcPts val="0"/>
              </a:spcBef>
              <a:spcAft>
                <a:spcPts val="0"/>
              </a:spcAft>
              <a:buClr>
                <a:schemeClr val="dk1"/>
              </a:buClr>
              <a:buSzPts val="1100"/>
              <a:buFont typeface="Arial"/>
              <a:buNone/>
            </a:pPr>
            <a:r>
              <a:rPr lang="en-US"/>
              <a:t>●The Maximum Funding Request will be auto-calculated based on the locations selected on the map. A table showing locations within and outside a BIZ will also populate.</a:t>
            </a:r>
            <a:endParaRPr/>
          </a:p>
          <a:p>
            <a:pPr indent="0" lvl="0" marL="0" rtl="0" algn="l">
              <a:lnSpc>
                <a:spcPct val="115000"/>
              </a:lnSpc>
              <a:spcBef>
                <a:spcPts val="0"/>
              </a:spcBef>
              <a:spcAft>
                <a:spcPts val="0"/>
              </a:spcAft>
              <a:buClr>
                <a:schemeClr val="dk1"/>
              </a:buClr>
              <a:buSzPts val="1100"/>
              <a:buFont typeface="Arial"/>
              <a:buNone/>
            </a:pPr>
            <a:r>
              <a:rPr lang="en-US"/>
              <a:t>●All that is needed from you is to enter the Miles of Fiber, if you are installing a fiber network</a:t>
            </a:r>
            <a:endParaRPr/>
          </a:p>
          <a:p>
            <a:pPr indent="0" lvl="0" marL="0" rtl="0" algn="l">
              <a:lnSpc>
                <a:spcPct val="115000"/>
              </a:lnSpc>
              <a:spcBef>
                <a:spcPts val="0"/>
              </a:spcBef>
              <a:spcAft>
                <a:spcPts val="0"/>
              </a:spcAft>
              <a:buClr>
                <a:schemeClr val="dk1"/>
              </a:buClr>
              <a:buSzPts val="1100"/>
              <a:buFont typeface="Arial"/>
              <a:buNone/>
            </a:pPr>
            <a:r>
              <a:rPr lang="en-US"/>
              <a:t>●Federal Matching Funds Requested can be changed IF you are requesting a lesser funding percentage than the Maximum. If you are requesting the Max, no change is needed.</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2a9effc154_4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2a9effc154_4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●Here is a sample of Exhibit C with populated data.</a:t>
            </a:r>
            <a:endParaRPr/>
          </a:p>
          <a:p>
            <a:pPr indent="0" lvl="0" marL="0" rtl="0" algn="l">
              <a:lnSpc>
                <a:spcPct val="115000"/>
              </a:lnSpc>
              <a:spcBef>
                <a:spcPts val="0"/>
              </a:spcBef>
              <a:spcAft>
                <a:spcPts val="0"/>
              </a:spcAft>
              <a:buClr>
                <a:schemeClr val="dk1"/>
              </a:buClr>
              <a:buSzPts val="1100"/>
              <a:buFont typeface="Arial"/>
              <a:buNone/>
            </a:pPr>
            <a:r>
              <a:rPr lang="en-US"/>
              <a:t>●You see sample cost and grant $$, which populate from your budget in Exh D</a:t>
            </a:r>
            <a:endParaRPr/>
          </a:p>
          <a:p>
            <a:pPr indent="0" lvl="0" marL="0" rtl="0" algn="l">
              <a:lnSpc>
                <a:spcPct val="115000"/>
              </a:lnSpc>
              <a:spcBef>
                <a:spcPts val="0"/>
              </a:spcBef>
              <a:spcAft>
                <a:spcPts val="0"/>
              </a:spcAft>
              <a:buClr>
                <a:schemeClr val="dk1"/>
              </a:buClr>
              <a:buSzPts val="1100"/>
              <a:buFont typeface="Arial"/>
              <a:buNone/>
            </a:pPr>
            <a:r>
              <a:rPr lang="en-US"/>
              <a:t>●Also you see the BIZ table. In this example you can see that multiple BIZ were selected, as well as the % of each BIZ you have selected. This can be helpful if you are just below that 80% coverage mark of a BIZ as you may want to redo your selection to add a few more locations in order to receive the enhanced incentive for those locations.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fa0fb8ed2_4_2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dfa0fb8ed2_4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Jessica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2a9effc154_4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2a9effc154_4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●OCIO has again simplified process by eliminating the need to differentiate between costs within the project area and those that fall outside. Instead, you will enter the total estimated costs for your project on Exhibit D.</a:t>
            </a:r>
            <a:endParaRPr/>
          </a:p>
          <a:p>
            <a:pPr indent="0" lvl="0" marL="0" rtl="0" algn="l">
              <a:lnSpc>
                <a:spcPct val="115000"/>
              </a:lnSpc>
              <a:spcBef>
                <a:spcPts val="0"/>
              </a:spcBef>
              <a:spcAft>
                <a:spcPts val="0"/>
              </a:spcAft>
              <a:buClr>
                <a:schemeClr val="dk1"/>
              </a:buClr>
              <a:buSzPts val="1100"/>
              <a:buFont typeface="Arial"/>
              <a:buNone/>
            </a:pPr>
            <a:r>
              <a:rPr lang="en-US"/>
              <a:t>●Enter a brief description of the equipment/services to each row in column B as applicable.</a:t>
            </a:r>
            <a:endParaRPr/>
          </a:p>
          <a:p>
            <a:pPr indent="0" lvl="0" marL="0" rtl="0" algn="l">
              <a:lnSpc>
                <a:spcPct val="115000"/>
              </a:lnSpc>
              <a:spcBef>
                <a:spcPts val="0"/>
              </a:spcBef>
              <a:spcAft>
                <a:spcPts val="0"/>
              </a:spcAft>
              <a:buClr>
                <a:schemeClr val="dk1"/>
              </a:buClr>
              <a:buSzPts val="1100"/>
              <a:buFont typeface="Arial"/>
              <a:buNone/>
            </a:pPr>
            <a:r>
              <a:rPr lang="en-US"/>
              <a:t>●You will then enter the per unit cost for each line item, followed by the quantity.</a:t>
            </a:r>
            <a:endParaRPr/>
          </a:p>
          <a:p>
            <a:pPr indent="0" lvl="0" marL="0" rtl="0" algn="l">
              <a:lnSpc>
                <a:spcPct val="115000"/>
              </a:lnSpc>
              <a:spcBef>
                <a:spcPts val="0"/>
              </a:spcBef>
              <a:spcAft>
                <a:spcPts val="0"/>
              </a:spcAft>
              <a:buClr>
                <a:schemeClr val="dk1"/>
              </a:buClr>
              <a:buSzPts val="1100"/>
              <a:buFont typeface="Arial"/>
              <a:buNone/>
            </a:pPr>
            <a:r>
              <a:rPr lang="en-US"/>
              <a:t>○This may require some calculation if you purchase materials in differing increments than listed on Exh D.</a:t>
            </a:r>
            <a:endParaRPr/>
          </a:p>
          <a:p>
            <a:pPr indent="0" lvl="0" marL="0" rtl="0" algn="l">
              <a:lnSpc>
                <a:spcPct val="115000"/>
              </a:lnSpc>
              <a:spcBef>
                <a:spcPts val="0"/>
              </a:spcBef>
              <a:spcAft>
                <a:spcPts val="0"/>
              </a:spcAft>
              <a:buClr>
                <a:schemeClr val="dk1"/>
              </a:buClr>
              <a:buSzPts val="1100"/>
              <a:buFont typeface="Arial"/>
              <a:buNone/>
            </a:pPr>
            <a:r>
              <a:rPr lang="en-US"/>
              <a:t>●The Total Estimated Cost for each line item will then auto-calculate, which will in-turn calculate the remaining fields based on your input to previous tabs.</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2a9effc154_4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2a9effc154_4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●After completing the information in all tabs, you will come back to the Menu tab to ensure all in the checklist are marked as “Complete”.</a:t>
            </a:r>
            <a:endParaRPr/>
          </a:p>
          <a:p>
            <a:pPr indent="0" lvl="0" marL="0" rtl="0" algn="l">
              <a:lnSpc>
                <a:spcPct val="115000"/>
              </a:lnSpc>
              <a:spcBef>
                <a:spcPts val="0"/>
              </a:spcBef>
              <a:spcAft>
                <a:spcPts val="0"/>
              </a:spcAft>
              <a:buClr>
                <a:schemeClr val="dk1"/>
              </a:buClr>
              <a:buSzPts val="1100"/>
              <a:buFont typeface="Arial"/>
              <a:buNone/>
            </a:pPr>
            <a:r>
              <a:rPr lang="en-US"/>
              <a:t>●If something is not complete, you will see a yellow message with some text to clue you in on what may be missing.</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2a9effc154_4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2a9effc154_4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●We will talk more about requesting confidentiality shortly but want to talk through the process to redact the cost-related data from Exhibit D of your Core Application.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●If you’re requesting confidentiality of this section, please note that you will upload an unredacted version of the Core App, as well as the redacted PDF that will result from this process, to the IA Grants system.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●First, you need to email ociogrants@iowa.gov indicating that you’re requesting confidentiality. OCIO will then reply with a password which will be needed in order to generate this PDF.</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●With the password in-hand, click the Redact Exhibit D button, found at the bottom of Exhibit D, enter the password when prompted, and a PDF copy with the costing information blacked out will be produced and saved to your documents folder, ready for upload to IA Grants.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●And that’s it!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●Again, we will be providing a tutorial that will go over Core Application completion step-by-step, so be sure to check that out once the Application Window opens on July 14</a:t>
            </a:r>
            <a:r>
              <a:rPr baseline="30000" lang="en-US" sz="1800">
                <a:solidFill>
                  <a:schemeClr val="dk1"/>
                </a:solidFill>
              </a:rPr>
              <a:t>th</a:t>
            </a:r>
            <a:r>
              <a:rPr lang="en-US">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f8056312de_1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f8056312de_1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US" sz="1000">
                <a:solidFill>
                  <a:schemeClr val="dk1"/>
                </a:solidFill>
              </a:rPr>
              <a:t>Awna: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General Information is a webform in the Iowa Grants system - use legal business name for contracting and claims purposes</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Applicant/Owner Organization upload is required ONLY if the business has a parent/subsidiary relationship</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The Executive Project Summary is a webform in Iowa Grants. Heads up: Your Completion date may be sooner than the prescribed completion date of Sept 30, 2026, but no later. This will be indicated in the grant agreement.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Dem Exp is a pdf that must be uploaded. NOFA section 2.2.4 for the information to be included.</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Minority Impact Stmt is a webform in Iowa Grants system</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The Core Application is an Excel spreadsheet upload. If the Core Application is redacted, please upload both. Be sure the budget amounts in the Core Application are reflected in Iowa Grants.</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Grant Agreement upload is required ONLY if you’re proposing redlines.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Exhibit F is an upload; signature in 3 different places.</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Form 22 (Exh G) must be filled out, signed, and uploaded regardless of whether confidentiality is being requested.</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Exhibit I is the Wireless Project Design Worksheet ONLY IF proposing a wireless project. Both the signature page + design is uploaded as PDF</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US" sz="1000">
                <a:solidFill>
                  <a:schemeClr val="dk1"/>
                </a:solidFill>
              </a:rPr>
              <a:t>The Product Pricing Form is a webform that asks you to indicate intended pricing for a variety of speed packages. In conjunction with the Product Pricing Form, you must upload a letter signed from a community representative attesting to the affordability of the covered speed package.</a:t>
            </a:r>
            <a:endParaRPr sz="10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dfa0fb8ed2_4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dfa0fb8ed2_4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Awna</a:t>
            </a:r>
            <a:endParaRPr/>
          </a:p>
          <a:p>
            <a:pPr indent="0" lvl="0" marL="0" rtl="0" algn="l">
              <a:spcBef>
                <a:spcPts val="0"/>
              </a:spcBef>
              <a:spcAft>
                <a:spcPts val="0"/>
              </a:spcAft>
              <a:buNone/>
            </a:pPr>
            <a:r>
              <a:rPr lang="en-US"/>
              <a:t>Exhibit G must be signed even if you’re not requesting confidentiality of your application.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only certain pieces of your application that you are permitted to request confidentiality for and that it line item costs in Exh D. This you’ll indicate within the Form 22 itself. This is a list of items that you are not permitted to request confidentiality for: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you’d like to request confidentiality, please contact our helpdesk for assistance.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dfa0fb8ed2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dfa0fb8ed2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Awna: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need help registering for an Iowa Grants account, Exhibit J Iowa Grants Registration and Application will be useful.</a:t>
            </a:r>
            <a:endParaRPr/>
          </a:p>
          <a:p>
            <a:pPr indent="0" lvl="0" marL="0" rtl="0" algn="l">
              <a:spcBef>
                <a:spcPts val="0"/>
              </a:spcBef>
              <a:spcAft>
                <a:spcPts val="0"/>
              </a:spcAft>
              <a:buNone/>
            </a:pPr>
            <a:r>
              <a:rPr lang="en-US"/>
              <a:t>If you need help with the Core Application, refer to the Menu tab within the Core Application that will help to remind you which sections need your attention.</a:t>
            </a:r>
            <a:endParaRPr/>
          </a:p>
          <a:p>
            <a:pPr indent="0" lvl="0" marL="0" rtl="0" algn="l">
              <a:spcBef>
                <a:spcPts val="0"/>
              </a:spcBef>
              <a:spcAft>
                <a:spcPts val="0"/>
              </a:spcAft>
              <a:buNone/>
            </a:pPr>
            <a:r>
              <a:rPr lang="en-US"/>
              <a:t>For help </a:t>
            </a:r>
            <a:r>
              <a:rPr lang="en-US"/>
              <a:t>with</a:t>
            </a:r>
            <a:r>
              <a:rPr lang="en-US"/>
              <a:t> choosing your project area on the map, Exhibit K Project Selection and Data Export/Import instruction will be helpful</a:t>
            </a:r>
            <a:endParaRPr/>
          </a:p>
          <a:p>
            <a:pPr indent="0" lvl="0" marL="0" rtl="0" algn="l">
              <a:spcBef>
                <a:spcPts val="0"/>
              </a:spcBef>
              <a:spcAft>
                <a:spcPts val="0"/>
              </a:spcAft>
              <a:buNone/>
            </a:pPr>
            <a:r>
              <a:rPr lang="en-US"/>
              <a:t>If you have questions about the NOFA itself, you can submit your question via the link on our website that will be live following this conference, and a response will be posted and incorporated into the NOFA as of July 14.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Reminders:</a:t>
            </a:r>
            <a:endParaRPr/>
          </a:p>
          <a:p>
            <a:pPr indent="0" lvl="0" marL="0" rtl="0" algn="l">
              <a:spcBef>
                <a:spcPts val="0"/>
              </a:spcBef>
              <a:spcAft>
                <a:spcPts val="0"/>
              </a:spcAft>
              <a:buNone/>
            </a:pPr>
            <a:r>
              <a:rPr lang="en-US"/>
              <a:t>All Application Documentation can be found on our website at ocio.iowa.gov under Broadband Grants NOFA #008. OCIO will also be publishing application tutorials available on our website. Keep in mind that the application deadline cannot be extended. You must have your application submitted by 8/25 at 5:00. If you require </a:t>
            </a:r>
            <a:r>
              <a:rPr lang="en-US"/>
              <a:t>technical</a:t>
            </a:r>
            <a:r>
              <a:rPr lang="en-US"/>
              <a:t> assistance, please contact the helpdesk at least one business day prior to the deadline.</a:t>
            </a:r>
            <a:endParaRPr sz="1200"/>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dfa0fb8ed2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dfa0fb8ed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Jessica</a:t>
            </a:r>
            <a:endParaRPr/>
          </a:p>
        </p:txBody>
      </p:sp>
      <p:sp>
        <p:nvSpPr>
          <p:cNvPr id="202" name="Google Shape;20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e09522dd6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e09522dd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Jessica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f7f5cd463a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f7f5cd463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Jessica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f8e371fd4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f8e371fd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Jessica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47c6eb7f8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47c6eb7f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7f5cd463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f7f5cd4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f8056312de_12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f8056312de_1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2" name="Shape 22"/>
        <p:cNvGrpSpPr/>
        <p:nvPr/>
      </p:nvGrpSpPr>
      <p:grpSpPr>
        <a:xfrm>
          <a:off x="0" y="0"/>
          <a:ext cx="0" cy="0"/>
          <a:chOff x="0" y="0"/>
          <a:chExt cx="0" cy="0"/>
        </a:xfrm>
      </p:grpSpPr>
      <p:grpSp>
        <p:nvGrpSpPr>
          <p:cNvPr id="23" name="Google Shape;23;p2"/>
          <p:cNvGrpSpPr/>
          <p:nvPr/>
        </p:nvGrpSpPr>
        <p:grpSpPr>
          <a:xfrm>
            <a:off x="-104" y="-8467"/>
            <a:ext cx="12192237" cy="6866580"/>
            <a:chOff x="-104" y="-8467"/>
            <a:chExt cx="12192237" cy="6866580"/>
          </a:xfrm>
        </p:grpSpPr>
        <p:cxnSp>
          <p:nvCxnSpPr>
            <p:cNvPr id="24" name="Google Shape;24;p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2"/>
            <p:cNvCxnSpPr/>
            <p:nvPr/>
          </p:nvCxnSpPr>
          <p:spPr>
            <a:xfrm flipH="1">
              <a:off x="7425125" y="3681413"/>
              <a:ext cx="4763700" cy="3176700"/>
            </a:xfrm>
            <a:prstGeom prst="straightConnector1">
              <a:avLst/>
            </a:prstGeom>
            <a:noFill/>
            <a:ln cap="flat" cmpd="sng" w="9525">
              <a:solidFill>
                <a:srgbClr val="D8D8D8"/>
              </a:solidFill>
              <a:prstDash val="solid"/>
              <a:round/>
              <a:headEnd len="sm" w="sm" type="none"/>
              <a:tailEnd len="sm" w="sm" type="none"/>
            </a:ln>
          </p:spPr>
        </p:cxnSp>
        <p:sp>
          <p:nvSpPr>
            <p:cNvPr id="26" name="Google Shape;26;p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27" name="Google Shape;27;p2"/>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2"/>
            <p:cNvSpPr/>
            <p:nvPr/>
          </p:nvSpPr>
          <p:spPr>
            <a:xfrm>
              <a:off x="8932333" y="3048000"/>
              <a:ext cx="3259800" cy="3810000"/>
            </a:xfrm>
            <a:prstGeom prst="triangle">
              <a:avLst>
                <a:gd fmla="val 100000" name="adj"/>
              </a:avLst>
            </a:prstGeom>
            <a:solidFill>
              <a:schemeClr val="accent2">
                <a:alpha val="717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002547">
                <a:alpha val="69800"/>
              </a:srgbClr>
            </a:solidFill>
            <a:ln>
              <a:noFill/>
            </a:ln>
          </p:spPr>
        </p:sp>
        <p:sp>
          <p:nvSpPr>
            <p:cNvPr id="30" name="Google Shape;30;p2"/>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D2E484">
                <a:alpha val="69800"/>
              </a:srgbClr>
            </a:solidFill>
            <a:ln>
              <a:noFill/>
            </a:ln>
          </p:spPr>
        </p:sp>
        <p:sp>
          <p:nvSpPr>
            <p:cNvPr id="31" name="Google Shape;31;p2"/>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32" name="Google Shape;32;p2"/>
            <p:cNvSpPr/>
            <p:nvPr/>
          </p:nvSpPr>
          <p:spPr>
            <a:xfrm>
              <a:off x="10371666" y="3589867"/>
              <a:ext cx="1817100" cy="3268200"/>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10800000">
              <a:off x="-104" y="54"/>
              <a:ext cx="842700" cy="5666100"/>
            </a:xfrm>
            <a:prstGeom prst="triangle">
              <a:avLst>
                <a:gd fmla="val 100000" name="adj"/>
              </a:avLst>
            </a:prstGeom>
            <a:solidFill>
              <a:schemeClr val="accent1">
                <a:alpha val="847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507067" y="2404534"/>
            <a:ext cx="7767000" cy="1646400"/>
          </a:xfrm>
          <a:prstGeom prst="rect">
            <a:avLst/>
          </a:prstGeom>
          <a:noFill/>
          <a:ln>
            <a:noFill/>
          </a:ln>
        </p:spPr>
        <p:txBody>
          <a:bodyPr anchorCtr="0" anchor="b" bIns="45700" lIns="91425" spcFirstLastPara="1" rIns="91425" wrap="square" tIns="45700">
            <a:noAutofit/>
          </a:bodyPr>
          <a:lstStyle>
            <a:lvl1pPr lvl="0" rtl="0" algn="r">
              <a:spcBef>
                <a:spcPts val="0"/>
              </a:spcBef>
              <a:spcAft>
                <a:spcPts val="0"/>
              </a:spcAft>
              <a:buClr>
                <a:schemeClr val="accent1"/>
              </a:buClr>
              <a:buSzPts val="5400"/>
              <a:buFont typeface="Trebuchet MS"/>
              <a:buNone/>
              <a:defRPr sz="54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 name="Google Shape;35;p2"/>
          <p:cNvSpPr txBox="1"/>
          <p:nvPr>
            <p:ph idx="1" type="subTitle"/>
          </p:nvPr>
        </p:nvSpPr>
        <p:spPr>
          <a:xfrm>
            <a:off x="1507067" y="4050833"/>
            <a:ext cx="7767000" cy="1096800"/>
          </a:xfrm>
          <a:prstGeom prst="rect">
            <a:avLst/>
          </a:prstGeom>
          <a:noFill/>
          <a:ln>
            <a:noFill/>
          </a:ln>
        </p:spPr>
        <p:txBody>
          <a:bodyPr anchorCtr="0" anchor="t" bIns="45700" lIns="91425" spcFirstLastPara="1" rIns="91425" wrap="square" tIns="45700">
            <a:normAutofit/>
          </a:bodyPr>
          <a:lstStyle>
            <a:lvl1pPr lvl="0" rtl="0" algn="r">
              <a:spcBef>
                <a:spcPts val="1000"/>
              </a:spcBef>
              <a:spcAft>
                <a:spcPts val="0"/>
              </a:spcAft>
              <a:buSzPts val="1440"/>
              <a:buNone/>
              <a:defRPr>
                <a:solidFill>
                  <a:srgbClr val="7F7F7F"/>
                </a:solidFill>
              </a:defRPr>
            </a:lvl1pPr>
            <a:lvl2pPr lvl="1" rtl="0" algn="ctr">
              <a:spcBef>
                <a:spcPts val="1000"/>
              </a:spcBef>
              <a:spcAft>
                <a:spcPts val="0"/>
              </a:spcAft>
              <a:buSzPts val="1280"/>
              <a:buNone/>
              <a:defRPr>
                <a:solidFill>
                  <a:srgbClr val="888888"/>
                </a:solidFill>
              </a:defRPr>
            </a:lvl2pPr>
            <a:lvl3pPr lvl="2" rtl="0" algn="ctr">
              <a:spcBef>
                <a:spcPts val="1000"/>
              </a:spcBef>
              <a:spcAft>
                <a:spcPts val="0"/>
              </a:spcAft>
              <a:buSzPts val="1120"/>
              <a:buNone/>
              <a:defRPr>
                <a:solidFill>
                  <a:srgbClr val="888888"/>
                </a:solidFill>
              </a:defRPr>
            </a:lvl3pPr>
            <a:lvl4pPr lvl="3" rtl="0" algn="ctr">
              <a:spcBef>
                <a:spcPts val="1000"/>
              </a:spcBef>
              <a:spcAft>
                <a:spcPts val="0"/>
              </a:spcAft>
              <a:buSzPts val="960"/>
              <a:buNone/>
              <a:defRPr>
                <a:solidFill>
                  <a:srgbClr val="888888"/>
                </a:solidFill>
              </a:defRPr>
            </a:lvl4pPr>
            <a:lvl5pPr lvl="4" rtl="0" algn="ctr">
              <a:spcBef>
                <a:spcPts val="1000"/>
              </a:spcBef>
              <a:spcAft>
                <a:spcPts val="0"/>
              </a:spcAft>
              <a:buSzPts val="960"/>
              <a:buNone/>
              <a:defRPr>
                <a:solidFill>
                  <a:srgbClr val="888888"/>
                </a:solidFill>
              </a:defRPr>
            </a:lvl5pPr>
            <a:lvl6pPr lvl="5" rtl="0" algn="ctr">
              <a:spcBef>
                <a:spcPts val="1000"/>
              </a:spcBef>
              <a:spcAft>
                <a:spcPts val="0"/>
              </a:spcAft>
              <a:buSzPts val="960"/>
              <a:buNone/>
              <a:defRPr>
                <a:solidFill>
                  <a:srgbClr val="888888"/>
                </a:solidFill>
              </a:defRPr>
            </a:lvl6pPr>
            <a:lvl7pPr lvl="6" rtl="0" algn="ctr">
              <a:spcBef>
                <a:spcPts val="1000"/>
              </a:spcBef>
              <a:spcAft>
                <a:spcPts val="0"/>
              </a:spcAft>
              <a:buSzPts val="960"/>
              <a:buNone/>
              <a:defRPr>
                <a:solidFill>
                  <a:srgbClr val="888888"/>
                </a:solidFill>
              </a:defRPr>
            </a:lvl7pPr>
            <a:lvl8pPr lvl="7" rtl="0" algn="ctr">
              <a:spcBef>
                <a:spcPts val="1000"/>
              </a:spcBef>
              <a:spcAft>
                <a:spcPts val="0"/>
              </a:spcAft>
              <a:buSzPts val="960"/>
              <a:buNone/>
              <a:defRPr>
                <a:solidFill>
                  <a:srgbClr val="888888"/>
                </a:solidFill>
              </a:defRPr>
            </a:lvl8pPr>
            <a:lvl9pPr lvl="8" rtl="0" algn="ctr">
              <a:spcBef>
                <a:spcPts val="1000"/>
              </a:spcBef>
              <a:spcAft>
                <a:spcPts val="0"/>
              </a:spcAft>
              <a:buSzPts val="960"/>
              <a:buNone/>
              <a:defRPr>
                <a:solidFill>
                  <a:srgbClr val="888888"/>
                </a:solidFill>
              </a:defRPr>
            </a:lvl9pPr>
          </a:lstStyle>
          <a:p/>
        </p:txBody>
      </p:sp>
      <p:sp>
        <p:nvSpPr>
          <p:cNvPr id="36" name="Google Shape;36;p2"/>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 name="Google Shape;37;p2"/>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 name="Google Shape;38;p2"/>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0" name="Shape 90"/>
        <p:cNvGrpSpPr/>
        <p:nvPr/>
      </p:nvGrpSpPr>
      <p:grpSpPr>
        <a:xfrm>
          <a:off x="0" y="0"/>
          <a:ext cx="0" cy="0"/>
          <a:chOff x="0" y="0"/>
          <a:chExt cx="0" cy="0"/>
        </a:xfrm>
      </p:grpSpPr>
      <p:sp>
        <p:nvSpPr>
          <p:cNvPr id="91" name="Google Shape;91;p11"/>
          <p:cNvSpPr txBox="1"/>
          <p:nvPr>
            <p:ph type="title"/>
          </p:nvPr>
        </p:nvSpPr>
        <p:spPr>
          <a:xfrm>
            <a:off x="677335" y="609600"/>
            <a:ext cx="8596800" cy="34035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accent1"/>
              </a:buClr>
              <a:buSzPts val="4400"/>
              <a:buFont typeface="Trebuchet MS"/>
              <a:buNone/>
              <a:defRPr b="0" sz="44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2" name="Google Shape;92;p11"/>
          <p:cNvSpPr txBox="1"/>
          <p:nvPr>
            <p:ph idx="1" type="body"/>
          </p:nvPr>
        </p:nvSpPr>
        <p:spPr>
          <a:xfrm>
            <a:off x="677335" y="4470400"/>
            <a:ext cx="8596800" cy="1571100"/>
          </a:xfrm>
          <a:prstGeom prst="rect">
            <a:avLst/>
          </a:prstGeom>
          <a:noFill/>
          <a:ln>
            <a:noFill/>
          </a:ln>
        </p:spPr>
        <p:txBody>
          <a:bodyPr anchorCtr="0" anchor="ctr" bIns="45700" lIns="91425" spcFirstLastPara="1" rIns="91425" wrap="square" tIns="45700">
            <a:normAutofit/>
          </a:bodyPr>
          <a:lstStyle>
            <a:lvl1pPr indent="-228600" lvl="0" marL="457200" rtl="0" algn="l">
              <a:spcBef>
                <a:spcPts val="1000"/>
              </a:spcBef>
              <a:spcAft>
                <a:spcPts val="0"/>
              </a:spcAft>
              <a:buSzPts val="1440"/>
              <a:buNone/>
              <a:defRPr sz="1800">
                <a:solidFill>
                  <a:srgbClr val="3F3F3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93" name="Google Shape;93;p11"/>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1"/>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1"/>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6" name="Shape 96"/>
        <p:cNvGrpSpPr/>
        <p:nvPr/>
      </p:nvGrpSpPr>
      <p:grpSpPr>
        <a:xfrm>
          <a:off x="0" y="0"/>
          <a:ext cx="0" cy="0"/>
          <a:chOff x="0" y="0"/>
          <a:chExt cx="0" cy="0"/>
        </a:xfrm>
      </p:grpSpPr>
      <p:sp>
        <p:nvSpPr>
          <p:cNvPr id="97" name="Google Shape;97;p12"/>
          <p:cNvSpPr txBox="1"/>
          <p:nvPr>
            <p:ph type="title"/>
          </p:nvPr>
        </p:nvSpPr>
        <p:spPr>
          <a:xfrm>
            <a:off x="931334" y="609600"/>
            <a:ext cx="8094000" cy="30225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accent1"/>
              </a:buClr>
              <a:buSzPts val="4400"/>
              <a:buFont typeface="Trebuchet MS"/>
              <a:buNone/>
              <a:defRPr b="0" sz="44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12"/>
          <p:cNvSpPr txBox="1"/>
          <p:nvPr>
            <p:ph idx="1" type="body"/>
          </p:nvPr>
        </p:nvSpPr>
        <p:spPr>
          <a:xfrm>
            <a:off x="1366139" y="3632200"/>
            <a:ext cx="7224600" cy="381000"/>
          </a:xfrm>
          <a:prstGeom prst="rect">
            <a:avLst/>
          </a:prstGeom>
          <a:noFill/>
          <a:ln>
            <a:noFill/>
          </a:ln>
        </p:spPr>
        <p:txBody>
          <a:bodyPr anchorCtr="0" anchor="ctr" bIns="45700" lIns="91425" spcFirstLastPara="1" rIns="91425" wrap="square" tIns="45700">
            <a:noAutofit/>
          </a:bodyPr>
          <a:lstStyle>
            <a:lvl1pPr indent="-228600" lvl="0" marL="457200" rtl="0" algn="l">
              <a:spcBef>
                <a:spcPts val="1000"/>
              </a:spcBef>
              <a:spcAft>
                <a:spcPts val="0"/>
              </a:spcAft>
              <a:buSzPts val="1280"/>
              <a:buFont typeface="Trebuchet MS"/>
              <a:buNone/>
              <a:defRPr sz="1600">
                <a:solidFill>
                  <a:srgbClr val="7F7F7F"/>
                </a:solidFill>
              </a:defRPr>
            </a:lvl1pPr>
            <a:lvl2pPr indent="-228600" lvl="1" marL="914400" rtl="0" algn="l">
              <a:spcBef>
                <a:spcPts val="1000"/>
              </a:spcBef>
              <a:spcAft>
                <a:spcPts val="0"/>
              </a:spcAft>
              <a:buSzPts val="1280"/>
              <a:buFont typeface="Trebuchet MS"/>
              <a:buNone/>
              <a:defRPr/>
            </a:lvl2pPr>
            <a:lvl3pPr indent="-228600" lvl="2" marL="1371600" rtl="0" algn="l">
              <a:spcBef>
                <a:spcPts val="1000"/>
              </a:spcBef>
              <a:spcAft>
                <a:spcPts val="0"/>
              </a:spcAft>
              <a:buSzPts val="1120"/>
              <a:buFont typeface="Trebuchet MS"/>
              <a:buNone/>
              <a:defRPr/>
            </a:lvl3pPr>
            <a:lvl4pPr indent="-228600" lvl="3" marL="1828800" rtl="0" algn="l">
              <a:spcBef>
                <a:spcPts val="1000"/>
              </a:spcBef>
              <a:spcAft>
                <a:spcPts val="0"/>
              </a:spcAft>
              <a:buSzPts val="960"/>
              <a:buFont typeface="Trebuchet MS"/>
              <a:buNone/>
              <a:defRPr/>
            </a:lvl4pPr>
            <a:lvl5pPr indent="-228600" lvl="4" marL="2286000" rtl="0" algn="l">
              <a:spcBef>
                <a:spcPts val="1000"/>
              </a:spcBef>
              <a:spcAft>
                <a:spcPts val="0"/>
              </a:spcAft>
              <a:buSzPts val="960"/>
              <a:buFont typeface="Trebuchet MS"/>
              <a:buNone/>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99" name="Google Shape;99;p12"/>
          <p:cNvSpPr txBox="1"/>
          <p:nvPr>
            <p:ph idx="2" type="body"/>
          </p:nvPr>
        </p:nvSpPr>
        <p:spPr>
          <a:xfrm>
            <a:off x="677335" y="4470400"/>
            <a:ext cx="8596800" cy="1571100"/>
          </a:xfrm>
          <a:prstGeom prst="rect">
            <a:avLst/>
          </a:prstGeom>
          <a:noFill/>
          <a:ln>
            <a:noFill/>
          </a:ln>
        </p:spPr>
        <p:txBody>
          <a:bodyPr anchorCtr="0" anchor="ctr" bIns="45700" lIns="91425" spcFirstLastPara="1" rIns="91425" wrap="square" tIns="45700">
            <a:normAutofit/>
          </a:bodyPr>
          <a:lstStyle>
            <a:lvl1pPr indent="-228600" lvl="0" marL="457200" rtl="0" algn="l">
              <a:spcBef>
                <a:spcPts val="1000"/>
              </a:spcBef>
              <a:spcAft>
                <a:spcPts val="0"/>
              </a:spcAft>
              <a:buSzPts val="1440"/>
              <a:buNone/>
              <a:defRPr sz="1800">
                <a:solidFill>
                  <a:srgbClr val="3F3F3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100" name="Google Shape;100;p12"/>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2"/>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p12"/>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12"/>
          <p:cNvSpPr txBox="1"/>
          <p:nvPr/>
        </p:nvSpPr>
        <p:spPr>
          <a:xfrm>
            <a:off x="541870" y="790378"/>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D2E484"/>
                </a:solidFill>
                <a:latin typeface="Arial"/>
                <a:ea typeface="Arial"/>
                <a:cs typeface="Arial"/>
                <a:sym typeface="Arial"/>
              </a:rPr>
              <a:t>“</a:t>
            </a:r>
            <a:endParaRPr/>
          </a:p>
        </p:txBody>
      </p:sp>
      <p:sp>
        <p:nvSpPr>
          <p:cNvPr id="104" name="Google Shape;104;p12"/>
          <p:cNvSpPr txBox="1"/>
          <p:nvPr/>
        </p:nvSpPr>
        <p:spPr>
          <a:xfrm>
            <a:off x="8893011" y="2886556"/>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D2E484"/>
                </a:solidFill>
                <a:latin typeface="Arial"/>
                <a:ea typeface="Arial"/>
                <a:cs typeface="Arial"/>
                <a:sym typeface="Arial"/>
              </a:rPr>
              <a:t>”</a:t>
            </a:r>
            <a:endParaRPr b="0" i="0" sz="1800" u="none" cap="none" strike="noStrike">
              <a:solidFill>
                <a:srgbClr val="D2E484"/>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5" name="Shape 105"/>
        <p:cNvGrpSpPr/>
        <p:nvPr/>
      </p:nvGrpSpPr>
      <p:grpSpPr>
        <a:xfrm>
          <a:off x="0" y="0"/>
          <a:ext cx="0" cy="0"/>
          <a:chOff x="0" y="0"/>
          <a:chExt cx="0" cy="0"/>
        </a:xfrm>
      </p:grpSpPr>
      <p:sp>
        <p:nvSpPr>
          <p:cNvPr id="106" name="Google Shape;106;p13"/>
          <p:cNvSpPr txBox="1"/>
          <p:nvPr>
            <p:ph type="title"/>
          </p:nvPr>
        </p:nvSpPr>
        <p:spPr>
          <a:xfrm>
            <a:off x="677335" y="1931988"/>
            <a:ext cx="8596800" cy="25956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accent1"/>
              </a:buClr>
              <a:buSzPts val="4400"/>
              <a:buFont typeface="Trebuchet MS"/>
              <a:buNone/>
              <a:defRPr b="0" sz="44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3"/>
          <p:cNvSpPr txBox="1"/>
          <p:nvPr>
            <p:ph idx="1" type="body"/>
          </p:nvPr>
        </p:nvSpPr>
        <p:spPr>
          <a:xfrm>
            <a:off x="677335" y="4527448"/>
            <a:ext cx="8596800" cy="15138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440"/>
              <a:buNone/>
              <a:defRPr sz="1800">
                <a:solidFill>
                  <a:srgbClr val="3F3F3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108" name="Google Shape;108;p13"/>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9" name="Google Shape;109;p13"/>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p13"/>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1" name="Shape 111"/>
        <p:cNvGrpSpPr/>
        <p:nvPr/>
      </p:nvGrpSpPr>
      <p:grpSpPr>
        <a:xfrm>
          <a:off x="0" y="0"/>
          <a:ext cx="0" cy="0"/>
          <a:chOff x="0" y="0"/>
          <a:chExt cx="0" cy="0"/>
        </a:xfrm>
      </p:grpSpPr>
      <p:sp>
        <p:nvSpPr>
          <p:cNvPr id="112" name="Google Shape;112;p14"/>
          <p:cNvSpPr txBox="1"/>
          <p:nvPr>
            <p:ph type="title"/>
          </p:nvPr>
        </p:nvSpPr>
        <p:spPr>
          <a:xfrm>
            <a:off x="931334" y="609600"/>
            <a:ext cx="8094000" cy="30225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accent1"/>
              </a:buClr>
              <a:buSzPts val="4400"/>
              <a:buFont typeface="Trebuchet MS"/>
              <a:buNone/>
              <a:defRPr b="0" sz="44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4"/>
          <p:cNvSpPr txBox="1"/>
          <p:nvPr>
            <p:ph idx="1" type="body"/>
          </p:nvPr>
        </p:nvSpPr>
        <p:spPr>
          <a:xfrm>
            <a:off x="677332" y="4013200"/>
            <a:ext cx="8596800" cy="5142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Font typeface="Trebuchet MS"/>
              <a:buNone/>
              <a:defRPr sz="2400">
                <a:solidFill>
                  <a:srgbClr val="3F3F3F"/>
                </a:solidFill>
              </a:defRPr>
            </a:lvl1pPr>
            <a:lvl2pPr indent="-228600" lvl="1" marL="914400" rtl="0" algn="l">
              <a:spcBef>
                <a:spcPts val="1000"/>
              </a:spcBef>
              <a:spcAft>
                <a:spcPts val="0"/>
              </a:spcAft>
              <a:buSzPts val="1280"/>
              <a:buFont typeface="Trebuchet MS"/>
              <a:buNone/>
              <a:defRPr/>
            </a:lvl2pPr>
            <a:lvl3pPr indent="-228600" lvl="2" marL="1371600" rtl="0" algn="l">
              <a:spcBef>
                <a:spcPts val="1000"/>
              </a:spcBef>
              <a:spcAft>
                <a:spcPts val="0"/>
              </a:spcAft>
              <a:buSzPts val="1120"/>
              <a:buFont typeface="Trebuchet MS"/>
              <a:buNone/>
              <a:defRPr/>
            </a:lvl3pPr>
            <a:lvl4pPr indent="-228600" lvl="3" marL="1828800" rtl="0" algn="l">
              <a:spcBef>
                <a:spcPts val="1000"/>
              </a:spcBef>
              <a:spcAft>
                <a:spcPts val="0"/>
              </a:spcAft>
              <a:buSzPts val="960"/>
              <a:buFont typeface="Trebuchet MS"/>
              <a:buNone/>
              <a:defRPr/>
            </a:lvl4pPr>
            <a:lvl5pPr indent="-228600" lvl="4" marL="2286000" rtl="0" algn="l">
              <a:spcBef>
                <a:spcPts val="1000"/>
              </a:spcBef>
              <a:spcAft>
                <a:spcPts val="0"/>
              </a:spcAft>
              <a:buSzPts val="960"/>
              <a:buFont typeface="Trebuchet MS"/>
              <a:buNone/>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114" name="Google Shape;114;p14"/>
          <p:cNvSpPr txBox="1"/>
          <p:nvPr>
            <p:ph idx="2" type="body"/>
          </p:nvPr>
        </p:nvSpPr>
        <p:spPr>
          <a:xfrm>
            <a:off x="677335" y="4527448"/>
            <a:ext cx="8596800" cy="15138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440"/>
              <a:buNone/>
              <a:defRPr sz="1800">
                <a:solidFill>
                  <a:srgbClr val="7F7F7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115" name="Google Shape;115;p14"/>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6" name="Google Shape;116;p14"/>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14"/>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14"/>
          <p:cNvSpPr txBox="1"/>
          <p:nvPr/>
        </p:nvSpPr>
        <p:spPr>
          <a:xfrm>
            <a:off x="541870" y="790378"/>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D2E484"/>
                </a:solidFill>
                <a:latin typeface="Arial"/>
                <a:ea typeface="Arial"/>
                <a:cs typeface="Arial"/>
                <a:sym typeface="Arial"/>
              </a:rPr>
              <a:t>“</a:t>
            </a:r>
            <a:endParaRPr/>
          </a:p>
        </p:txBody>
      </p:sp>
      <p:sp>
        <p:nvSpPr>
          <p:cNvPr id="119" name="Google Shape;119;p14"/>
          <p:cNvSpPr txBox="1"/>
          <p:nvPr/>
        </p:nvSpPr>
        <p:spPr>
          <a:xfrm>
            <a:off x="8893011" y="2886556"/>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D2E484"/>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20" name="Shape 120"/>
        <p:cNvGrpSpPr/>
        <p:nvPr/>
      </p:nvGrpSpPr>
      <p:grpSpPr>
        <a:xfrm>
          <a:off x="0" y="0"/>
          <a:ext cx="0" cy="0"/>
          <a:chOff x="0" y="0"/>
          <a:chExt cx="0" cy="0"/>
        </a:xfrm>
      </p:grpSpPr>
      <p:sp>
        <p:nvSpPr>
          <p:cNvPr id="121" name="Google Shape;121;p15"/>
          <p:cNvSpPr txBox="1"/>
          <p:nvPr>
            <p:ph type="title"/>
          </p:nvPr>
        </p:nvSpPr>
        <p:spPr>
          <a:xfrm>
            <a:off x="685799" y="609600"/>
            <a:ext cx="8588100" cy="30225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accent1"/>
              </a:buClr>
              <a:buSzPts val="4400"/>
              <a:buFont typeface="Trebuchet MS"/>
              <a:buNone/>
              <a:defRPr b="0" sz="44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5"/>
          <p:cNvSpPr txBox="1"/>
          <p:nvPr>
            <p:ph idx="1" type="body"/>
          </p:nvPr>
        </p:nvSpPr>
        <p:spPr>
          <a:xfrm>
            <a:off x="677332" y="4013200"/>
            <a:ext cx="8596800" cy="5142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Font typeface="Trebuchet MS"/>
              <a:buNone/>
              <a:defRPr sz="2400">
                <a:solidFill>
                  <a:schemeClr val="accent1"/>
                </a:solidFill>
              </a:defRPr>
            </a:lvl1pPr>
            <a:lvl2pPr indent="-228600" lvl="1" marL="914400" rtl="0" algn="l">
              <a:spcBef>
                <a:spcPts val="1000"/>
              </a:spcBef>
              <a:spcAft>
                <a:spcPts val="0"/>
              </a:spcAft>
              <a:buSzPts val="1280"/>
              <a:buFont typeface="Trebuchet MS"/>
              <a:buNone/>
              <a:defRPr/>
            </a:lvl2pPr>
            <a:lvl3pPr indent="-228600" lvl="2" marL="1371600" rtl="0" algn="l">
              <a:spcBef>
                <a:spcPts val="1000"/>
              </a:spcBef>
              <a:spcAft>
                <a:spcPts val="0"/>
              </a:spcAft>
              <a:buSzPts val="1120"/>
              <a:buFont typeface="Trebuchet MS"/>
              <a:buNone/>
              <a:defRPr/>
            </a:lvl3pPr>
            <a:lvl4pPr indent="-228600" lvl="3" marL="1828800" rtl="0" algn="l">
              <a:spcBef>
                <a:spcPts val="1000"/>
              </a:spcBef>
              <a:spcAft>
                <a:spcPts val="0"/>
              </a:spcAft>
              <a:buSzPts val="960"/>
              <a:buFont typeface="Trebuchet MS"/>
              <a:buNone/>
              <a:defRPr/>
            </a:lvl4pPr>
            <a:lvl5pPr indent="-228600" lvl="4" marL="2286000" rtl="0" algn="l">
              <a:spcBef>
                <a:spcPts val="1000"/>
              </a:spcBef>
              <a:spcAft>
                <a:spcPts val="0"/>
              </a:spcAft>
              <a:buSzPts val="960"/>
              <a:buFont typeface="Trebuchet MS"/>
              <a:buNone/>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123" name="Google Shape;123;p15"/>
          <p:cNvSpPr txBox="1"/>
          <p:nvPr>
            <p:ph idx="2" type="body"/>
          </p:nvPr>
        </p:nvSpPr>
        <p:spPr>
          <a:xfrm>
            <a:off x="677335" y="4527448"/>
            <a:ext cx="8596800" cy="15138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440"/>
              <a:buNone/>
              <a:defRPr sz="1800">
                <a:solidFill>
                  <a:srgbClr val="7F7F7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124" name="Google Shape;124;p15"/>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15"/>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6" name="Google Shape;126;p15"/>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7" name="Shape 127"/>
        <p:cNvGrpSpPr/>
        <p:nvPr/>
      </p:nvGrpSpPr>
      <p:grpSpPr>
        <a:xfrm>
          <a:off x="0" y="0"/>
          <a:ext cx="0" cy="0"/>
          <a:chOff x="0" y="0"/>
          <a:chExt cx="0" cy="0"/>
        </a:xfrm>
      </p:grpSpPr>
      <p:sp>
        <p:nvSpPr>
          <p:cNvPr id="128" name="Google Shape;128;p16"/>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16"/>
          <p:cNvSpPr txBox="1"/>
          <p:nvPr>
            <p:ph idx="1" type="body"/>
          </p:nvPr>
        </p:nvSpPr>
        <p:spPr>
          <a:xfrm rot="5400000">
            <a:off x="3035202" y="-197411"/>
            <a:ext cx="3880800" cy="85968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130" name="Google Shape;130;p16"/>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1" name="Google Shape;131;p16"/>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2" name="Google Shape;132;p16"/>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17"/>
          <p:cNvSpPr txBox="1"/>
          <p:nvPr>
            <p:ph type="title"/>
          </p:nvPr>
        </p:nvSpPr>
        <p:spPr>
          <a:xfrm rot="5400000">
            <a:off x="5994316" y="2582999"/>
            <a:ext cx="5251500" cy="13047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accent1"/>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17"/>
          <p:cNvSpPr txBox="1"/>
          <p:nvPr>
            <p:ph idx="1" type="body"/>
          </p:nvPr>
        </p:nvSpPr>
        <p:spPr>
          <a:xfrm rot="5400000">
            <a:off x="1581635" y="-294750"/>
            <a:ext cx="5251500" cy="70602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136" name="Google Shape;136;p17"/>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p17"/>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p17"/>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3" name="Shape 143"/>
        <p:cNvGrpSpPr/>
        <p:nvPr/>
      </p:nvGrpSpPr>
      <p:grpSpPr>
        <a:xfrm>
          <a:off x="0" y="0"/>
          <a:ext cx="0" cy="0"/>
          <a:chOff x="0" y="0"/>
          <a:chExt cx="0" cy="0"/>
        </a:xfrm>
      </p:grpSpPr>
      <p:sp>
        <p:nvSpPr>
          <p:cNvPr id="144" name="Google Shape;144;p19"/>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45" name="Google Shape;145;p19"/>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46" name="Google Shape;146;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20"/>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49" name="Google Shape;149;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0" name="Shape 150"/>
        <p:cNvGrpSpPr/>
        <p:nvPr/>
      </p:nvGrpSpPr>
      <p:grpSpPr>
        <a:xfrm>
          <a:off x="0" y="0"/>
          <a:ext cx="0" cy="0"/>
          <a:chOff x="0" y="0"/>
          <a:chExt cx="0" cy="0"/>
        </a:xfrm>
      </p:grpSpPr>
      <p:sp>
        <p:nvSpPr>
          <p:cNvPr id="151" name="Google Shape;151;p2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52" name="Google Shape;152;p21"/>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53" name="Google Shape;153;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3"/>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 name="Google Shape;41;p3"/>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 name="Google Shape;42;p3"/>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4" name="Shape 154"/>
        <p:cNvGrpSpPr/>
        <p:nvPr/>
      </p:nvGrpSpPr>
      <p:grpSpPr>
        <a:xfrm>
          <a:off x="0" y="0"/>
          <a:ext cx="0" cy="0"/>
          <a:chOff x="0" y="0"/>
          <a:chExt cx="0" cy="0"/>
        </a:xfrm>
      </p:grpSpPr>
      <p:sp>
        <p:nvSpPr>
          <p:cNvPr id="155" name="Google Shape;155;p2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56" name="Google Shape;156;p22"/>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7" name="Google Shape;157;p22"/>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8" name="Google Shape;158;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9" name="Shape 159"/>
        <p:cNvGrpSpPr/>
        <p:nvPr/>
      </p:nvGrpSpPr>
      <p:grpSpPr>
        <a:xfrm>
          <a:off x="0" y="0"/>
          <a:ext cx="0" cy="0"/>
          <a:chOff x="0" y="0"/>
          <a:chExt cx="0" cy="0"/>
        </a:xfrm>
      </p:grpSpPr>
      <p:sp>
        <p:nvSpPr>
          <p:cNvPr id="160" name="Google Shape;160;p2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61" name="Google Shape;161;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2" name="Shape 162"/>
        <p:cNvGrpSpPr/>
        <p:nvPr/>
      </p:nvGrpSpPr>
      <p:grpSpPr>
        <a:xfrm>
          <a:off x="0" y="0"/>
          <a:ext cx="0" cy="0"/>
          <a:chOff x="0" y="0"/>
          <a:chExt cx="0" cy="0"/>
        </a:xfrm>
      </p:grpSpPr>
      <p:sp>
        <p:nvSpPr>
          <p:cNvPr id="163" name="Google Shape;163;p24"/>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64" name="Google Shape;164;p24"/>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65" name="Google Shape;165;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6" name="Shape 166"/>
        <p:cNvGrpSpPr/>
        <p:nvPr/>
      </p:nvGrpSpPr>
      <p:grpSpPr>
        <a:xfrm>
          <a:off x="0" y="0"/>
          <a:ext cx="0" cy="0"/>
          <a:chOff x="0" y="0"/>
          <a:chExt cx="0" cy="0"/>
        </a:xfrm>
      </p:grpSpPr>
      <p:sp>
        <p:nvSpPr>
          <p:cNvPr id="167" name="Google Shape;167;p25"/>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68" name="Google Shape;168;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9" name="Shape 169"/>
        <p:cNvGrpSpPr/>
        <p:nvPr/>
      </p:nvGrpSpPr>
      <p:grpSpPr>
        <a:xfrm>
          <a:off x="0" y="0"/>
          <a:ext cx="0" cy="0"/>
          <a:chOff x="0" y="0"/>
          <a:chExt cx="0" cy="0"/>
        </a:xfrm>
      </p:grpSpPr>
      <p:sp>
        <p:nvSpPr>
          <p:cNvPr id="170" name="Google Shape;170;p2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 name="Google Shape;171;p26"/>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72" name="Google Shape;172;p26"/>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3" name="Google Shape;173;p26"/>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74" name="Google Shape;174;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5" name="Shape 175"/>
        <p:cNvGrpSpPr/>
        <p:nvPr/>
      </p:nvGrpSpPr>
      <p:grpSpPr>
        <a:xfrm>
          <a:off x="0" y="0"/>
          <a:ext cx="0" cy="0"/>
          <a:chOff x="0" y="0"/>
          <a:chExt cx="0" cy="0"/>
        </a:xfrm>
      </p:grpSpPr>
      <p:sp>
        <p:nvSpPr>
          <p:cNvPr id="176" name="Google Shape;176;p27"/>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77" name="Google Shape;177;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8" name="Shape 178"/>
        <p:cNvGrpSpPr/>
        <p:nvPr/>
      </p:nvGrpSpPr>
      <p:grpSpPr>
        <a:xfrm>
          <a:off x="0" y="0"/>
          <a:ext cx="0" cy="0"/>
          <a:chOff x="0" y="0"/>
          <a:chExt cx="0" cy="0"/>
        </a:xfrm>
      </p:grpSpPr>
      <p:sp>
        <p:nvSpPr>
          <p:cNvPr id="179" name="Google Shape;179;p28"/>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80" name="Google Shape;180;p28"/>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81" name="Google Shape;181;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2" name="Shape 182"/>
        <p:cNvGrpSpPr/>
        <p:nvPr/>
      </p:nvGrpSpPr>
      <p:grpSpPr>
        <a:xfrm>
          <a:off x="0" y="0"/>
          <a:ext cx="0" cy="0"/>
          <a:chOff x="0" y="0"/>
          <a:chExt cx="0" cy="0"/>
        </a:xfrm>
      </p:grpSpPr>
      <p:sp>
        <p:nvSpPr>
          <p:cNvPr id="183" name="Google Shape;183;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 name="Shape 43"/>
        <p:cNvGrpSpPr/>
        <p:nvPr/>
      </p:nvGrpSpPr>
      <p:grpSpPr>
        <a:xfrm>
          <a:off x="0" y="0"/>
          <a:ext cx="0" cy="0"/>
          <a:chOff x="0" y="0"/>
          <a:chExt cx="0" cy="0"/>
        </a:xfrm>
      </p:grpSpPr>
      <p:sp>
        <p:nvSpPr>
          <p:cNvPr id="44" name="Google Shape;44;p4"/>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3600"/>
              <a:buFont typeface="Trebuchet MS"/>
              <a:buNone/>
              <a:defRPr sz="36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 name="Google Shape;45;p4"/>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46" name="Google Shape;46;p4"/>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 name="Google Shape;47;p4"/>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 name="Google Shape;48;p4"/>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5"/>
          <p:cNvSpPr txBox="1"/>
          <p:nvPr>
            <p:ph type="title"/>
          </p:nvPr>
        </p:nvSpPr>
        <p:spPr>
          <a:xfrm>
            <a:off x="677335" y="2700867"/>
            <a:ext cx="8596800" cy="182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accent1"/>
              </a:buClr>
              <a:buSzPts val="4000"/>
              <a:buFont typeface="Trebuchet MS"/>
              <a:buNone/>
              <a:defRPr b="0" sz="40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1" name="Google Shape;51;p5"/>
          <p:cNvSpPr txBox="1"/>
          <p:nvPr>
            <p:ph idx="1" type="body"/>
          </p:nvPr>
        </p:nvSpPr>
        <p:spPr>
          <a:xfrm>
            <a:off x="677335" y="4527448"/>
            <a:ext cx="8596800" cy="8604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600"/>
              <a:buNone/>
              <a:defRPr sz="2000">
                <a:solidFill>
                  <a:srgbClr val="7F7F7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52" name="Google Shape;52;p5"/>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 name="Google Shape;53;p5"/>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5"/>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5" name="Shape 55"/>
        <p:cNvGrpSpPr/>
        <p:nvPr/>
      </p:nvGrpSpPr>
      <p:grpSpPr>
        <a:xfrm>
          <a:off x="0" y="0"/>
          <a:ext cx="0" cy="0"/>
          <a:chOff x="0" y="0"/>
          <a:chExt cx="0" cy="0"/>
        </a:xfrm>
      </p:grpSpPr>
      <p:sp>
        <p:nvSpPr>
          <p:cNvPr id="56" name="Google Shape;56;p6"/>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 name="Google Shape;57;p6"/>
          <p:cNvSpPr txBox="1"/>
          <p:nvPr>
            <p:ph idx="1" type="body"/>
          </p:nvPr>
        </p:nvSpPr>
        <p:spPr>
          <a:xfrm>
            <a:off x="677334" y="2160589"/>
            <a:ext cx="4184100" cy="38808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58" name="Google Shape;58;p6"/>
          <p:cNvSpPr txBox="1"/>
          <p:nvPr>
            <p:ph idx="2" type="body"/>
          </p:nvPr>
        </p:nvSpPr>
        <p:spPr>
          <a:xfrm>
            <a:off x="5089970" y="2160589"/>
            <a:ext cx="4184100" cy="38808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59" name="Google Shape;59;p6"/>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6"/>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6"/>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7"/>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3600"/>
              <a:buFont typeface="Trebuchet MS"/>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 name="Google Shape;64;p7"/>
          <p:cNvSpPr txBox="1"/>
          <p:nvPr>
            <p:ph idx="1" type="body"/>
          </p:nvPr>
        </p:nvSpPr>
        <p:spPr>
          <a:xfrm>
            <a:off x="675745" y="2160983"/>
            <a:ext cx="41856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65" name="Google Shape;65;p7"/>
          <p:cNvSpPr txBox="1"/>
          <p:nvPr>
            <p:ph idx="2" type="body"/>
          </p:nvPr>
        </p:nvSpPr>
        <p:spPr>
          <a:xfrm>
            <a:off x="675745" y="2737245"/>
            <a:ext cx="4185600" cy="33042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66" name="Google Shape;66;p7"/>
          <p:cNvSpPr txBox="1"/>
          <p:nvPr>
            <p:ph idx="3" type="body"/>
          </p:nvPr>
        </p:nvSpPr>
        <p:spPr>
          <a:xfrm>
            <a:off x="5088383" y="2160983"/>
            <a:ext cx="41856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67" name="Google Shape;67;p7"/>
          <p:cNvSpPr txBox="1"/>
          <p:nvPr>
            <p:ph idx="4" type="body"/>
          </p:nvPr>
        </p:nvSpPr>
        <p:spPr>
          <a:xfrm>
            <a:off x="5088384" y="2737245"/>
            <a:ext cx="4185600" cy="33042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68" name="Google Shape;68;p7"/>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9" name="Google Shape;69;p7"/>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0" name="Google Shape;70;p7"/>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8"/>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8"/>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 name="Google Shape;74;p8"/>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5" name="Google Shape;75;p8"/>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9"/>
          <p:cNvSpPr txBox="1"/>
          <p:nvPr>
            <p:ph type="title"/>
          </p:nvPr>
        </p:nvSpPr>
        <p:spPr>
          <a:xfrm>
            <a:off x="677334" y="1498604"/>
            <a:ext cx="3854400" cy="12786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accent1"/>
              </a:buClr>
              <a:buSzPts val="2000"/>
              <a:buFont typeface="Trebuchet MS"/>
              <a:buNone/>
              <a:defRPr sz="20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 name="Google Shape;78;p9"/>
          <p:cNvSpPr txBox="1"/>
          <p:nvPr>
            <p:ph idx="1" type="body"/>
          </p:nvPr>
        </p:nvSpPr>
        <p:spPr>
          <a:xfrm>
            <a:off x="4760461" y="514924"/>
            <a:ext cx="4513500" cy="55263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79" name="Google Shape;79;p9"/>
          <p:cNvSpPr txBox="1"/>
          <p:nvPr>
            <p:ph idx="2" type="body"/>
          </p:nvPr>
        </p:nvSpPr>
        <p:spPr>
          <a:xfrm>
            <a:off x="677334" y="2777069"/>
            <a:ext cx="3854400" cy="25845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1120"/>
              <a:buNone/>
              <a:defRPr sz="1400"/>
            </a:lvl2pPr>
            <a:lvl3pPr indent="-228600" lvl="2" marL="1371600" rtl="0" algn="l">
              <a:spcBef>
                <a:spcPts val="1000"/>
              </a:spcBef>
              <a:spcAft>
                <a:spcPts val="0"/>
              </a:spcAft>
              <a:buSzPts val="960"/>
              <a:buNone/>
              <a:defRPr sz="1200"/>
            </a:lvl3pPr>
            <a:lvl4pPr indent="-228600" lvl="3" marL="1828800" rtl="0" algn="l">
              <a:spcBef>
                <a:spcPts val="1000"/>
              </a:spcBef>
              <a:spcAft>
                <a:spcPts val="0"/>
              </a:spcAft>
              <a:buSzPts val="800"/>
              <a:buNone/>
              <a:defRPr sz="1000"/>
            </a:lvl4pPr>
            <a:lvl5pPr indent="-228600" lvl="4" marL="2286000" rtl="0" algn="l">
              <a:spcBef>
                <a:spcPts val="1000"/>
              </a:spcBef>
              <a:spcAft>
                <a:spcPts val="0"/>
              </a:spcAft>
              <a:buSzPts val="800"/>
              <a:buNone/>
              <a:defRPr sz="1000"/>
            </a:lvl5pPr>
            <a:lvl6pPr indent="-228600" lvl="5" marL="2743200" rtl="0" algn="l">
              <a:spcBef>
                <a:spcPts val="1000"/>
              </a:spcBef>
              <a:spcAft>
                <a:spcPts val="0"/>
              </a:spcAft>
              <a:buSzPts val="800"/>
              <a:buNone/>
              <a:defRPr sz="1000"/>
            </a:lvl6pPr>
            <a:lvl7pPr indent="-228600" lvl="6" marL="3200400" rtl="0" algn="l">
              <a:spcBef>
                <a:spcPts val="1000"/>
              </a:spcBef>
              <a:spcAft>
                <a:spcPts val="0"/>
              </a:spcAft>
              <a:buSzPts val="800"/>
              <a:buNone/>
              <a:defRPr sz="1000"/>
            </a:lvl7pPr>
            <a:lvl8pPr indent="-228600" lvl="7" marL="3657600" rtl="0" algn="l">
              <a:spcBef>
                <a:spcPts val="1000"/>
              </a:spcBef>
              <a:spcAft>
                <a:spcPts val="0"/>
              </a:spcAft>
              <a:buSzPts val="800"/>
              <a:buNone/>
              <a:defRPr sz="1000"/>
            </a:lvl8pPr>
            <a:lvl9pPr indent="-228600" lvl="8" marL="4114800" rtl="0" algn="l">
              <a:spcBef>
                <a:spcPts val="1000"/>
              </a:spcBef>
              <a:spcAft>
                <a:spcPts val="0"/>
              </a:spcAft>
              <a:buSzPts val="800"/>
              <a:buNone/>
              <a:defRPr sz="1000"/>
            </a:lvl9pPr>
          </a:lstStyle>
          <a:p/>
        </p:txBody>
      </p:sp>
      <p:sp>
        <p:nvSpPr>
          <p:cNvPr id="80" name="Google Shape;80;p9"/>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1" name="Google Shape;81;p9"/>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 name="Google Shape;82;p9"/>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10"/>
          <p:cNvSpPr txBox="1"/>
          <p:nvPr>
            <p:ph type="title"/>
          </p:nvPr>
        </p:nvSpPr>
        <p:spPr>
          <a:xfrm>
            <a:off x="677334" y="4800600"/>
            <a:ext cx="85968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accent1"/>
              </a:buClr>
              <a:buSzPts val="2400"/>
              <a:buFont typeface="Trebuchet MS"/>
              <a:buNone/>
              <a:defRPr b="0" sz="24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 name="Google Shape;85;p10"/>
          <p:cNvSpPr/>
          <p:nvPr>
            <p:ph idx="2" type="pic"/>
          </p:nvPr>
        </p:nvSpPr>
        <p:spPr>
          <a:xfrm>
            <a:off x="677334" y="609600"/>
            <a:ext cx="8596800" cy="3845700"/>
          </a:xfrm>
          <a:prstGeom prst="rect">
            <a:avLst/>
          </a:prstGeom>
          <a:noFill/>
          <a:ln>
            <a:noFill/>
          </a:ln>
        </p:spPr>
        <p:txBody>
          <a:bodyPr anchorCtr="0" anchor="t" bIns="45700" lIns="91425" spcFirstLastPara="1" rIns="91425" wrap="square" tIns="45700">
            <a:noAutofit/>
          </a:bodyPr>
          <a:lstStyle>
            <a:lvl1pPr lvl="0" marR="0" rtl="0" algn="ctr">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86" name="Google Shape;86;p10"/>
          <p:cNvSpPr txBox="1"/>
          <p:nvPr>
            <p:ph idx="1" type="body"/>
          </p:nvPr>
        </p:nvSpPr>
        <p:spPr>
          <a:xfrm>
            <a:off x="677334" y="5367338"/>
            <a:ext cx="8596800" cy="6741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960"/>
              <a:buNone/>
              <a:defRPr sz="12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87" name="Google Shape;87;p10"/>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0"/>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0"/>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1.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0" y="-8467"/>
            <a:ext cx="12192133" cy="6866580"/>
            <a:chOff x="0" y="-8467"/>
            <a:chExt cx="12192133" cy="6866580"/>
          </a:xfrm>
        </p:grpSpPr>
        <p:cxnSp>
          <p:nvCxnSpPr>
            <p:cNvPr id="7" name="Google Shape;7;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1"/>
            <p:cNvCxnSpPr/>
            <p:nvPr/>
          </p:nvCxnSpPr>
          <p:spPr>
            <a:xfrm flipH="1">
              <a:off x="7425125" y="3681413"/>
              <a:ext cx="4763700" cy="3176700"/>
            </a:xfrm>
            <a:prstGeom prst="straightConnector1">
              <a:avLst/>
            </a:prstGeom>
            <a:noFill/>
            <a:ln cap="flat" cmpd="sng" w="9525">
              <a:solidFill>
                <a:srgbClr val="D8D8D8"/>
              </a:solidFill>
              <a:prstDash val="solid"/>
              <a:round/>
              <a:headEnd len="sm" w="sm" type="none"/>
              <a:tailEnd len="sm" w="sm" type="none"/>
            </a:ln>
          </p:spPr>
        </p:cxnSp>
        <p:sp>
          <p:nvSpPr>
            <p:cNvPr id="9" name="Google Shape;9;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10" name="Google Shape;10;p1"/>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800" cy="3810000"/>
            </a:xfrm>
            <a:prstGeom prst="triangle">
              <a:avLst>
                <a:gd fmla="val 100000" name="adj"/>
              </a:avLst>
            </a:prstGeom>
            <a:solidFill>
              <a:schemeClr val="accent2">
                <a:alpha val="717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002547">
                <a:alpha val="69800"/>
              </a:srgbClr>
            </a:solidFill>
            <a:ln>
              <a:noFill/>
            </a:ln>
          </p:spPr>
        </p:sp>
        <p:sp>
          <p:nvSpPr>
            <p:cNvPr id="13" name="Google Shape;13;p1"/>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D2E484">
                <a:alpha val="69800"/>
              </a:srgbClr>
            </a:solidFill>
            <a:ln>
              <a:noFill/>
            </a:ln>
          </p:spPr>
        </p:sp>
        <p:sp>
          <p:nvSpPr>
            <p:cNvPr id="14" name="Google Shape;14;p1"/>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15" name="Google Shape;15;p1"/>
            <p:cNvSpPr/>
            <p:nvPr/>
          </p:nvSpPr>
          <p:spPr>
            <a:xfrm>
              <a:off x="10371666" y="3589867"/>
              <a:ext cx="1817100" cy="3268200"/>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0" y="4013200"/>
              <a:ext cx="448800" cy="2844900"/>
            </a:xfrm>
            <a:prstGeom prst="triangle">
              <a:avLst>
                <a:gd fmla="val 0" name="adj"/>
              </a:avLst>
            </a:prstGeom>
            <a:solidFill>
              <a:schemeClr val="accent1">
                <a:alpha val="847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1"/>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1"/>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1"/>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1"/>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1"/>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9" name="Shape 139"/>
        <p:cNvGrpSpPr/>
        <p:nvPr/>
      </p:nvGrpSpPr>
      <p:grpSpPr>
        <a:xfrm>
          <a:off x="0" y="0"/>
          <a:ext cx="0" cy="0"/>
          <a:chOff x="0" y="0"/>
          <a:chExt cx="0" cy="0"/>
        </a:xfrm>
      </p:grpSpPr>
      <p:sp>
        <p:nvSpPr>
          <p:cNvPr id="140" name="Google Shape;140;p1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41" name="Google Shape;141;p1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42" name="Google Shape;142;p1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iowa.maps.arcgis.com/apps/webappviewer/index.html?id=e9d5ba9cb3994b9c9fef59cee6bd4c4d" TargetMode="External"/><Relationship Id="rId4" Type="http://schemas.openxmlformats.org/officeDocument/2006/relationships/hyperlink" Target="https://ocio.iowa.gov/sites/default/files/exhibit_k_-_project_selection_and_data_export_import_instructions_nofa008.pdf" TargetMode="External"/><Relationship Id="rId5" Type="http://schemas.openxmlformats.org/officeDocument/2006/relationships/hyperlink" Target="https://ocio.iowa.gov/empower-rural-iowa-broadband-grant-program-notice-funding-availability-00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29.png"/><Relationship Id="rId7" Type="http://schemas.openxmlformats.org/officeDocument/2006/relationships/image" Target="../media/image7.png"/><Relationship Id="rId8" Type="http://schemas.openxmlformats.org/officeDocument/2006/relationships/hyperlink" Target="mailto:ociogrants@iowa.gov"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ocio.iowa.gov/sites/default/files/exhibit_a_-_notice_of_funding_availability_-_nofa_008.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0"/>
          <p:cNvSpPr txBox="1"/>
          <p:nvPr/>
        </p:nvSpPr>
        <p:spPr>
          <a:xfrm>
            <a:off x="680425" y="1360850"/>
            <a:ext cx="83442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sz="4700">
              <a:latin typeface="Trebuchet MS"/>
              <a:ea typeface="Trebuchet MS"/>
              <a:cs typeface="Trebuchet MS"/>
              <a:sym typeface="Trebuchet MS"/>
            </a:endParaRPr>
          </a:p>
        </p:txBody>
      </p:sp>
      <p:sp>
        <p:nvSpPr>
          <p:cNvPr id="189" name="Google Shape;189;p30"/>
          <p:cNvSpPr txBox="1"/>
          <p:nvPr/>
        </p:nvSpPr>
        <p:spPr>
          <a:xfrm>
            <a:off x="4154200" y="4780900"/>
            <a:ext cx="9783900" cy="114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190" name="Google Shape;190;p30"/>
          <p:cNvSpPr txBox="1"/>
          <p:nvPr>
            <p:ph type="ctrTitle"/>
          </p:nvPr>
        </p:nvSpPr>
        <p:spPr>
          <a:xfrm>
            <a:off x="1507067" y="2404534"/>
            <a:ext cx="7767000" cy="16464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sz="3600">
                <a:solidFill>
                  <a:schemeClr val="dk2"/>
                </a:solidFill>
                <a:latin typeface="Roboto"/>
                <a:ea typeface="Roboto"/>
                <a:cs typeface="Roboto"/>
                <a:sym typeface="Roboto"/>
              </a:rPr>
              <a:t>Empower Rural Iowa Broadband Program </a:t>
            </a:r>
            <a:endParaRPr b="1" sz="3600">
              <a:solidFill>
                <a:schemeClr val="dk2"/>
              </a:solidFill>
              <a:latin typeface="Roboto"/>
              <a:ea typeface="Roboto"/>
              <a:cs typeface="Roboto"/>
              <a:sym typeface="Roboto"/>
            </a:endParaRPr>
          </a:p>
          <a:p>
            <a:pPr indent="0" lvl="0" marL="0" rtl="0" algn="ctr">
              <a:spcBef>
                <a:spcPts val="0"/>
              </a:spcBef>
              <a:spcAft>
                <a:spcPts val="0"/>
              </a:spcAft>
              <a:buNone/>
            </a:pPr>
            <a:r>
              <a:rPr b="1" lang="en-US" sz="3600">
                <a:solidFill>
                  <a:schemeClr val="dk2"/>
                </a:solidFill>
                <a:latin typeface="Roboto"/>
                <a:ea typeface="Roboto"/>
                <a:cs typeface="Roboto"/>
                <a:sym typeface="Roboto"/>
              </a:rPr>
              <a:t>Capital Projects Fund (“CPF”)</a:t>
            </a:r>
            <a:endParaRPr b="1" sz="3600">
              <a:solidFill>
                <a:schemeClr val="dk2"/>
              </a:solidFill>
              <a:latin typeface="Roboto"/>
              <a:ea typeface="Roboto"/>
              <a:cs typeface="Roboto"/>
              <a:sym typeface="Roboto"/>
            </a:endParaRPr>
          </a:p>
          <a:p>
            <a:pPr indent="0" lvl="0" marL="0" rtl="0" algn="ctr">
              <a:spcBef>
                <a:spcPts val="0"/>
              </a:spcBef>
              <a:spcAft>
                <a:spcPts val="0"/>
              </a:spcAft>
              <a:buNone/>
            </a:pPr>
            <a:r>
              <a:rPr b="1" lang="en-US" sz="3600">
                <a:solidFill>
                  <a:schemeClr val="dk2"/>
                </a:solidFill>
                <a:latin typeface="Roboto"/>
                <a:ea typeface="Roboto"/>
                <a:cs typeface="Roboto"/>
                <a:sym typeface="Roboto"/>
              </a:rPr>
              <a:t>Pre-Application Conference</a:t>
            </a:r>
            <a:endParaRPr sz="3600"/>
          </a:p>
        </p:txBody>
      </p:sp>
      <p:sp>
        <p:nvSpPr>
          <p:cNvPr id="191" name="Google Shape;191;p30"/>
          <p:cNvSpPr txBox="1"/>
          <p:nvPr>
            <p:ph idx="1" type="subTitle"/>
          </p:nvPr>
        </p:nvSpPr>
        <p:spPr>
          <a:xfrm>
            <a:off x="1507067" y="4050833"/>
            <a:ext cx="7767000" cy="1096800"/>
          </a:xfrm>
          <a:prstGeom prst="rect">
            <a:avLst/>
          </a:prstGeom>
        </p:spPr>
        <p:txBody>
          <a:bodyPr anchorCtr="0" anchor="t" bIns="45700" lIns="91425" spcFirstLastPara="1" rIns="91425" wrap="square" tIns="45700">
            <a:normAutofit/>
          </a:bodyPr>
          <a:lstStyle/>
          <a:p>
            <a:pPr indent="0" lvl="0" marL="0" rtl="0" algn="r">
              <a:spcBef>
                <a:spcPts val="1000"/>
              </a:spcBef>
              <a:spcAft>
                <a:spcPts val="0"/>
              </a:spcAft>
              <a:buNone/>
            </a:pPr>
            <a:r>
              <a:rPr lang="en-US"/>
              <a:t>June 28, 2023</a:t>
            </a:r>
            <a:endParaRPr/>
          </a:p>
        </p:txBody>
      </p:sp>
      <p:sp>
        <p:nvSpPr>
          <p:cNvPr id="192" name="Google Shape;192;p30"/>
          <p:cNvSpPr txBox="1"/>
          <p:nvPr/>
        </p:nvSpPr>
        <p:spPr>
          <a:xfrm>
            <a:off x="1808500" y="4870425"/>
            <a:ext cx="5210700" cy="153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pic>
        <p:nvPicPr>
          <p:cNvPr id="193" name="Google Shape;193;p30"/>
          <p:cNvPicPr preferRelativeResize="0"/>
          <p:nvPr/>
        </p:nvPicPr>
        <p:blipFill rotWithShape="1">
          <a:blip r:embed="rId3">
            <a:alphaModFix/>
          </a:blip>
          <a:srcRect b="0" l="0" r="0" t="0"/>
          <a:stretch/>
        </p:blipFill>
        <p:spPr>
          <a:xfrm>
            <a:off x="3307225" y="4307150"/>
            <a:ext cx="4394624" cy="2210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type="title"/>
          </p:nvPr>
        </p:nvSpPr>
        <p:spPr>
          <a:xfrm>
            <a:off x="677334" y="228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Broadband Map V5</a:t>
            </a:r>
            <a:endParaRPr/>
          </a:p>
          <a:p>
            <a:pPr indent="0" lvl="0" marL="0" rtl="0" algn="l">
              <a:spcBef>
                <a:spcPts val="0"/>
              </a:spcBef>
              <a:spcAft>
                <a:spcPts val="0"/>
              </a:spcAft>
              <a:buNone/>
            </a:pPr>
            <a:r>
              <a:rPr lang="en-US" sz="2500"/>
              <a:t>NOFA 8 Eligibility</a:t>
            </a:r>
            <a:endParaRPr sz="2500"/>
          </a:p>
        </p:txBody>
      </p:sp>
      <p:pic>
        <p:nvPicPr>
          <p:cNvPr id="247" name="Google Shape;247;p39"/>
          <p:cNvPicPr preferRelativeResize="0"/>
          <p:nvPr/>
        </p:nvPicPr>
        <p:blipFill>
          <a:blip r:embed="rId3">
            <a:alphaModFix/>
          </a:blip>
          <a:stretch>
            <a:fillRect/>
          </a:stretch>
        </p:blipFill>
        <p:spPr>
          <a:xfrm>
            <a:off x="381001" y="1187550"/>
            <a:ext cx="8893125" cy="5669949"/>
          </a:xfrm>
          <a:prstGeom prst="rect">
            <a:avLst/>
          </a:prstGeom>
          <a:noFill/>
          <a:ln>
            <a:noFill/>
          </a:ln>
        </p:spPr>
      </p:pic>
      <p:pic>
        <p:nvPicPr>
          <p:cNvPr id="248" name="Google Shape;248;p39"/>
          <p:cNvPicPr preferRelativeResize="0"/>
          <p:nvPr/>
        </p:nvPicPr>
        <p:blipFill>
          <a:blip r:embed="rId4">
            <a:alphaModFix/>
          </a:blip>
          <a:stretch>
            <a:fillRect/>
          </a:stretch>
        </p:blipFill>
        <p:spPr>
          <a:xfrm>
            <a:off x="381002" y="1187550"/>
            <a:ext cx="8893122" cy="5669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0"/>
          <p:cNvPicPr preferRelativeResize="0"/>
          <p:nvPr/>
        </p:nvPicPr>
        <p:blipFill>
          <a:blip r:embed="rId3">
            <a:alphaModFix/>
          </a:blip>
          <a:stretch>
            <a:fillRect/>
          </a:stretch>
        </p:blipFill>
        <p:spPr>
          <a:xfrm>
            <a:off x="381001" y="1187550"/>
            <a:ext cx="8893122" cy="5669949"/>
          </a:xfrm>
          <a:prstGeom prst="rect">
            <a:avLst/>
          </a:prstGeom>
          <a:noFill/>
          <a:ln>
            <a:noFill/>
          </a:ln>
        </p:spPr>
      </p:pic>
      <p:sp>
        <p:nvSpPr>
          <p:cNvPr id="254" name="Google Shape;254;p40"/>
          <p:cNvSpPr txBox="1"/>
          <p:nvPr>
            <p:ph type="title"/>
          </p:nvPr>
        </p:nvSpPr>
        <p:spPr>
          <a:xfrm>
            <a:off x="677334" y="228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Broadband Intervention Zones </a:t>
            </a:r>
            <a:endParaRPr/>
          </a:p>
          <a:p>
            <a:pPr indent="0" lvl="0" marL="0" rtl="0" algn="l">
              <a:spcBef>
                <a:spcPts val="0"/>
              </a:spcBef>
              <a:spcAft>
                <a:spcPts val="0"/>
              </a:spcAft>
              <a:buNone/>
            </a:pPr>
            <a:r>
              <a:rPr lang="en-US" sz="2500"/>
              <a:t>and Eligible Service Locations</a:t>
            </a:r>
            <a:endParaRPr sz="2500"/>
          </a:p>
        </p:txBody>
      </p:sp>
      <p:pic>
        <p:nvPicPr>
          <p:cNvPr id="255" name="Google Shape;255;p40"/>
          <p:cNvPicPr preferRelativeResize="0"/>
          <p:nvPr/>
        </p:nvPicPr>
        <p:blipFill>
          <a:blip r:embed="rId4">
            <a:alphaModFix/>
          </a:blip>
          <a:stretch>
            <a:fillRect/>
          </a:stretch>
        </p:blipFill>
        <p:spPr>
          <a:xfrm>
            <a:off x="381000" y="1187550"/>
            <a:ext cx="8893125" cy="56699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1"/>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Map Data Export Instructions Overview</a:t>
            </a:r>
            <a:endParaRPr/>
          </a:p>
        </p:txBody>
      </p:sp>
      <p:sp>
        <p:nvSpPr>
          <p:cNvPr id="261" name="Google Shape;261;p41"/>
          <p:cNvSpPr txBox="1"/>
          <p:nvPr>
            <p:ph idx="1" type="body"/>
          </p:nvPr>
        </p:nvSpPr>
        <p:spPr>
          <a:xfrm>
            <a:off x="677334" y="2160589"/>
            <a:ext cx="8596800" cy="3880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000"/>
              <a:t>Description of how to extract the necessary data from the map.</a:t>
            </a:r>
            <a:endParaRPr sz="2000"/>
          </a:p>
          <a:p>
            <a:pPr indent="0" lvl="0" marL="0" rtl="0" algn="l">
              <a:lnSpc>
                <a:spcPct val="150000"/>
              </a:lnSpc>
              <a:spcBef>
                <a:spcPts val="1000"/>
              </a:spcBef>
              <a:spcAft>
                <a:spcPts val="0"/>
              </a:spcAft>
              <a:buNone/>
            </a:pPr>
            <a:r>
              <a:rPr lang="en-US" sz="2000"/>
              <a:t>See Exhibit K for further information.</a:t>
            </a:r>
            <a:endParaRPr sz="2000"/>
          </a:p>
          <a:p>
            <a:pPr indent="0" lvl="0" marL="0" rtl="0" algn="l">
              <a:spcBef>
                <a:spcPts val="1000"/>
              </a:spcBef>
              <a:spcAft>
                <a:spcPts val="0"/>
              </a:spcAft>
              <a:buNone/>
            </a:pPr>
            <a:r>
              <a:rPr b="1" lang="en-US" sz="1500">
                <a:solidFill>
                  <a:srgbClr val="434343"/>
                </a:solidFill>
              </a:rPr>
              <a:t>Selection Tool map - </a:t>
            </a:r>
            <a:r>
              <a:rPr lang="en-US" sz="1400" u="sng">
                <a:solidFill>
                  <a:schemeClr val="dk2"/>
                </a:solidFill>
                <a:hlinkClick r:id="rId3">
                  <a:extLst>
                    <a:ext uri="{A12FA001-AC4F-418D-AE19-62706E023703}">
                      <ahyp:hlinkClr val="tx"/>
                    </a:ext>
                  </a:extLst>
                </a:hlinkClick>
              </a:rPr>
              <a:t>https://iowa.maps.arcgis.com/apps/webappviewer/index.html?id=e9d5ba9cb3994b9c9fef59cee6bd4c4d</a:t>
            </a:r>
            <a:endParaRPr b="1" sz="1400">
              <a:solidFill>
                <a:schemeClr val="dk2"/>
              </a:solidFill>
            </a:endParaRPr>
          </a:p>
          <a:p>
            <a:pPr indent="0" lvl="0" marL="0" rtl="0" algn="l">
              <a:spcBef>
                <a:spcPts val="1000"/>
              </a:spcBef>
              <a:spcAft>
                <a:spcPts val="0"/>
              </a:spcAft>
              <a:buNone/>
            </a:pPr>
            <a:r>
              <a:rPr b="1" lang="en-US" sz="1500">
                <a:solidFill>
                  <a:srgbClr val="434343"/>
                </a:solidFill>
              </a:rPr>
              <a:t>Exhibit K -</a:t>
            </a:r>
            <a:r>
              <a:rPr lang="en-US" sz="2000">
                <a:solidFill>
                  <a:srgbClr val="434343"/>
                </a:solidFill>
              </a:rPr>
              <a:t> </a:t>
            </a:r>
            <a:r>
              <a:rPr lang="en-US" sz="1400" u="sng">
                <a:solidFill>
                  <a:schemeClr val="dk2"/>
                </a:solidFill>
                <a:hlinkClick r:id="rId4">
                  <a:extLst>
                    <a:ext uri="{A12FA001-AC4F-418D-AE19-62706E023703}">
                      <ahyp:hlinkClr val="tx"/>
                    </a:ext>
                  </a:extLst>
                </a:hlinkClick>
              </a:rPr>
              <a:t>https://ocio.iowa.gov/sites/default/files/exhibit_k_-_project_selection_and_data_export_import_instructions_nofa008.pdf</a:t>
            </a:r>
            <a:endParaRPr b="1" sz="1400">
              <a:solidFill>
                <a:schemeClr val="dk2"/>
              </a:solidFill>
            </a:endParaRPr>
          </a:p>
          <a:p>
            <a:pPr indent="0" lvl="0" marL="0" rtl="0" algn="l">
              <a:spcBef>
                <a:spcPts val="1000"/>
              </a:spcBef>
              <a:spcAft>
                <a:spcPts val="0"/>
              </a:spcAft>
              <a:buNone/>
            </a:pPr>
            <a:r>
              <a:rPr b="1" lang="en-US" sz="1500">
                <a:solidFill>
                  <a:srgbClr val="434343"/>
                </a:solidFill>
              </a:rPr>
              <a:t>NOFA 8 info - </a:t>
            </a:r>
            <a:r>
              <a:rPr lang="en-US" sz="1400" u="sng">
                <a:solidFill>
                  <a:schemeClr val="dk2"/>
                </a:solidFill>
                <a:hlinkClick r:id="rId5">
                  <a:extLst>
                    <a:ext uri="{A12FA001-AC4F-418D-AE19-62706E023703}">
                      <ahyp:hlinkClr val="tx"/>
                    </a:ext>
                  </a:extLst>
                </a:hlinkClick>
              </a:rPr>
              <a:t>https://ocio.iowa.gov/empower-rural-iowa-broadband-grant-program-notice-funding-availability-008</a:t>
            </a:r>
            <a:endParaRPr sz="1400" u="sng">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Completeness</a:t>
            </a:r>
            <a:endParaRPr/>
          </a:p>
        </p:txBody>
      </p:sp>
      <p:pic>
        <p:nvPicPr>
          <p:cNvPr id="267" name="Google Shape;267;p42"/>
          <p:cNvPicPr preferRelativeResize="0"/>
          <p:nvPr/>
        </p:nvPicPr>
        <p:blipFill>
          <a:blip r:embed="rId3">
            <a:alphaModFix/>
          </a:blip>
          <a:stretch>
            <a:fillRect/>
          </a:stretch>
        </p:blipFill>
        <p:spPr>
          <a:xfrm>
            <a:off x="432075" y="1242525"/>
            <a:ext cx="11196732" cy="5615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3"/>
          <p:cNvSpPr txBox="1"/>
          <p:nvPr>
            <p:ph type="title"/>
          </p:nvPr>
        </p:nvSpPr>
        <p:spPr>
          <a:xfrm>
            <a:off x="677325" y="609600"/>
            <a:ext cx="8596800" cy="1038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Broadband Core Application </a:t>
            </a:r>
            <a:endParaRPr/>
          </a:p>
        </p:txBody>
      </p:sp>
      <p:sp>
        <p:nvSpPr>
          <p:cNvPr id="273" name="Google Shape;273;p43"/>
          <p:cNvSpPr txBox="1"/>
          <p:nvPr>
            <p:ph idx="1" type="body"/>
          </p:nvPr>
        </p:nvSpPr>
        <p:spPr>
          <a:xfrm>
            <a:off x="677334" y="2160589"/>
            <a:ext cx="8596800" cy="38808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Char char="►"/>
            </a:pPr>
            <a:r>
              <a:rPr lang="en-US" sz="2600"/>
              <a:t>Menu Tab</a:t>
            </a:r>
            <a:endParaRPr sz="2600"/>
          </a:p>
          <a:p>
            <a:pPr indent="-381000" lvl="0" marL="457200" rtl="0" algn="l">
              <a:spcBef>
                <a:spcPts val="0"/>
              </a:spcBef>
              <a:spcAft>
                <a:spcPts val="0"/>
              </a:spcAft>
              <a:buSzPts val="2400"/>
              <a:buChar char="►"/>
            </a:pPr>
            <a:r>
              <a:rPr lang="en-US" sz="2600"/>
              <a:t>ESL Input Tab</a:t>
            </a:r>
            <a:endParaRPr sz="2600"/>
          </a:p>
          <a:p>
            <a:pPr indent="-381000" lvl="0" marL="457200" rtl="0" algn="l">
              <a:spcBef>
                <a:spcPts val="0"/>
              </a:spcBef>
              <a:spcAft>
                <a:spcPts val="0"/>
              </a:spcAft>
              <a:buSzPts val="2400"/>
              <a:buChar char="►"/>
            </a:pPr>
            <a:r>
              <a:rPr lang="en-US" sz="2600"/>
              <a:t>Exhibits B-D</a:t>
            </a:r>
            <a:endParaRPr sz="2600"/>
          </a:p>
          <a:p>
            <a:pPr indent="-381000" lvl="0" marL="457200" rtl="0" algn="l">
              <a:spcBef>
                <a:spcPts val="0"/>
              </a:spcBef>
              <a:spcAft>
                <a:spcPts val="0"/>
              </a:spcAft>
              <a:buSzPts val="2400"/>
              <a:buChar char="►"/>
            </a:pPr>
            <a:r>
              <a:rPr lang="en-US" sz="2600"/>
              <a:t>Core Application Checklist</a:t>
            </a:r>
            <a:endParaRPr sz="2600"/>
          </a:p>
          <a:p>
            <a:pPr indent="-381000" lvl="0" marL="457200" rtl="0" algn="l">
              <a:spcBef>
                <a:spcPts val="0"/>
              </a:spcBef>
              <a:spcAft>
                <a:spcPts val="0"/>
              </a:spcAft>
              <a:buSzPts val="2400"/>
              <a:buChar char="►"/>
            </a:pPr>
            <a:r>
              <a:rPr lang="en-US" sz="2600"/>
              <a:t>Redaction Button</a:t>
            </a:r>
            <a:endParaRPr sz="2600"/>
          </a:p>
          <a:p>
            <a:pPr indent="-381000" lvl="0" marL="457200" rtl="0" algn="l">
              <a:spcBef>
                <a:spcPts val="0"/>
              </a:spcBef>
              <a:spcAft>
                <a:spcPts val="0"/>
              </a:spcAft>
              <a:buSzPts val="2400"/>
              <a:buChar char="►"/>
            </a:pPr>
            <a:r>
              <a:rPr lang="en-US" sz="2600"/>
              <a:t>Questions</a:t>
            </a:r>
            <a:endParaRPr sz="2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4"/>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Menu Tab – General Information</a:t>
            </a:r>
            <a:endParaRPr/>
          </a:p>
        </p:txBody>
      </p:sp>
      <p:pic>
        <p:nvPicPr>
          <p:cNvPr id="279" name="Google Shape;279;p44"/>
          <p:cNvPicPr preferRelativeResize="0"/>
          <p:nvPr/>
        </p:nvPicPr>
        <p:blipFill>
          <a:blip r:embed="rId3">
            <a:alphaModFix/>
          </a:blip>
          <a:stretch>
            <a:fillRect/>
          </a:stretch>
        </p:blipFill>
        <p:spPr>
          <a:xfrm>
            <a:off x="390563" y="1396575"/>
            <a:ext cx="9170324" cy="1124775"/>
          </a:xfrm>
          <a:prstGeom prst="rect">
            <a:avLst/>
          </a:prstGeom>
          <a:noFill/>
          <a:ln>
            <a:noFill/>
          </a:ln>
        </p:spPr>
      </p:pic>
      <p:pic>
        <p:nvPicPr>
          <p:cNvPr id="280" name="Google Shape;280;p44"/>
          <p:cNvPicPr preferRelativeResize="0"/>
          <p:nvPr/>
        </p:nvPicPr>
        <p:blipFill>
          <a:blip r:embed="rId4">
            <a:alphaModFix/>
          </a:blip>
          <a:stretch>
            <a:fillRect/>
          </a:stretch>
        </p:blipFill>
        <p:spPr>
          <a:xfrm>
            <a:off x="1394650" y="2645300"/>
            <a:ext cx="6965301" cy="3921025"/>
          </a:xfrm>
          <a:prstGeom prst="rect">
            <a:avLst/>
          </a:prstGeom>
          <a:noFill/>
          <a:ln>
            <a:noFill/>
          </a:ln>
        </p:spPr>
      </p:pic>
      <p:pic>
        <p:nvPicPr>
          <p:cNvPr id="281" name="Google Shape;281;p44"/>
          <p:cNvPicPr preferRelativeResize="0"/>
          <p:nvPr/>
        </p:nvPicPr>
        <p:blipFill>
          <a:blip r:embed="rId5">
            <a:alphaModFix/>
          </a:blip>
          <a:stretch>
            <a:fillRect/>
          </a:stretch>
        </p:blipFill>
        <p:spPr>
          <a:xfrm>
            <a:off x="8226201" y="3162462"/>
            <a:ext cx="587825" cy="380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5"/>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rgbClr val="B5D334"/>
                </a:solidFill>
              </a:rPr>
              <a:t>ESL Tab</a:t>
            </a:r>
            <a:endParaRPr/>
          </a:p>
        </p:txBody>
      </p:sp>
      <p:pic>
        <p:nvPicPr>
          <p:cNvPr id="287" name="Google Shape;287;p45"/>
          <p:cNvPicPr preferRelativeResize="0"/>
          <p:nvPr/>
        </p:nvPicPr>
        <p:blipFill>
          <a:blip r:embed="rId3">
            <a:alphaModFix/>
          </a:blip>
          <a:stretch>
            <a:fillRect/>
          </a:stretch>
        </p:blipFill>
        <p:spPr>
          <a:xfrm>
            <a:off x="438273" y="1409075"/>
            <a:ext cx="7560924" cy="1912275"/>
          </a:xfrm>
          <a:prstGeom prst="rect">
            <a:avLst/>
          </a:prstGeom>
          <a:noFill/>
          <a:ln>
            <a:noFill/>
          </a:ln>
        </p:spPr>
      </p:pic>
      <p:pic>
        <p:nvPicPr>
          <p:cNvPr id="288" name="Google Shape;288;p45"/>
          <p:cNvPicPr preferRelativeResize="0"/>
          <p:nvPr/>
        </p:nvPicPr>
        <p:blipFill>
          <a:blip r:embed="rId4">
            <a:alphaModFix/>
          </a:blip>
          <a:stretch>
            <a:fillRect/>
          </a:stretch>
        </p:blipFill>
        <p:spPr>
          <a:xfrm>
            <a:off x="152400" y="3473750"/>
            <a:ext cx="7846800" cy="1172107"/>
          </a:xfrm>
          <a:prstGeom prst="rect">
            <a:avLst/>
          </a:prstGeom>
          <a:noFill/>
          <a:ln>
            <a:noFill/>
          </a:ln>
        </p:spPr>
      </p:pic>
      <p:pic>
        <p:nvPicPr>
          <p:cNvPr id="289" name="Google Shape;289;p45"/>
          <p:cNvPicPr preferRelativeResize="0"/>
          <p:nvPr/>
        </p:nvPicPr>
        <p:blipFill>
          <a:blip r:embed="rId5">
            <a:alphaModFix/>
          </a:blip>
          <a:stretch>
            <a:fillRect/>
          </a:stretch>
        </p:blipFill>
        <p:spPr>
          <a:xfrm>
            <a:off x="438275" y="4645850"/>
            <a:ext cx="8452124" cy="1534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6"/>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rgbClr val="B5D334"/>
                </a:solidFill>
              </a:rPr>
              <a:t>Exhibit B</a:t>
            </a:r>
            <a:endParaRPr/>
          </a:p>
        </p:txBody>
      </p:sp>
      <p:pic>
        <p:nvPicPr>
          <p:cNvPr id="295" name="Google Shape;295;p46"/>
          <p:cNvPicPr preferRelativeResize="0"/>
          <p:nvPr/>
        </p:nvPicPr>
        <p:blipFill>
          <a:blip r:embed="rId3">
            <a:alphaModFix/>
          </a:blip>
          <a:stretch>
            <a:fillRect/>
          </a:stretch>
        </p:blipFill>
        <p:spPr>
          <a:xfrm>
            <a:off x="257831" y="1398200"/>
            <a:ext cx="8929319" cy="1320900"/>
          </a:xfrm>
          <a:prstGeom prst="rect">
            <a:avLst/>
          </a:prstGeom>
          <a:noFill/>
          <a:ln>
            <a:noFill/>
          </a:ln>
        </p:spPr>
      </p:pic>
      <p:pic>
        <p:nvPicPr>
          <p:cNvPr id="296" name="Google Shape;296;p46"/>
          <p:cNvPicPr preferRelativeResize="0"/>
          <p:nvPr/>
        </p:nvPicPr>
        <p:blipFill>
          <a:blip r:embed="rId4">
            <a:alphaModFix/>
          </a:blip>
          <a:stretch>
            <a:fillRect/>
          </a:stretch>
        </p:blipFill>
        <p:spPr>
          <a:xfrm>
            <a:off x="275238" y="2686475"/>
            <a:ext cx="9400974" cy="2663925"/>
          </a:xfrm>
          <a:prstGeom prst="rect">
            <a:avLst/>
          </a:prstGeom>
          <a:noFill/>
          <a:ln>
            <a:noFill/>
          </a:ln>
        </p:spPr>
      </p:pic>
      <p:pic>
        <p:nvPicPr>
          <p:cNvPr id="297" name="Google Shape;297;p46"/>
          <p:cNvPicPr preferRelativeResize="0"/>
          <p:nvPr/>
        </p:nvPicPr>
        <p:blipFill>
          <a:blip r:embed="rId5">
            <a:alphaModFix/>
          </a:blip>
          <a:stretch>
            <a:fillRect/>
          </a:stretch>
        </p:blipFill>
        <p:spPr>
          <a:xfrm>
            <a:off x="2146788" y="5557150"/>
            <a:ext cx="5151399" cy="516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7"/>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rgbClr val="B5D334"/>
                </a:solidFill>
              </a:rPr>
              <a:t>Exhibit C</a:t>
            </a:r>
            <a:endParaRPr/>
          </a:p>
        </p:txBody>
      </p:sp>
      <p:pic>
        <p:nvPicPr>
          <p:cNvPr id="303" name="Google Shape;303;p47"/>
          <p:cNvPicPr preferRelativeResize="0"/>
          <p:nvPr/>
        </p:nvPicPr>
        <p:blipFill>
          <a:blip r:embed="rId3">
            <a:alphaModFix/>
          </a:blip>
          <a:stretch>
            <a:fillRect/>
          </a:stretch>
        </p:blipFill>
        <p:spPr>
          <a:xfrm>
            <a:off x="823525" y="1300350"/>
            <a:ext cx="8304392" cy="462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8"/>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rgbClr val="B5D334"/>
                </a:solidFill>
              </a:rPr>
              <a:t>Exhibit C – Sample Data</a:t>
            </a:r>
            <a:endParaRPr/>
          </a:p>
        </p:txBody>
      </p:sp>
      <p:pic>
        <p:nvPicPr>
          <p:cNvPr id="309" name="Google Shape;309;p48"/>
          <p:cNvPicPr preferRelativeResize="0"/>
          <p:nvPr/>
        </p:nvPicPr>
        <p:blipFill>
          <a:blip r:embed="rId3">
            <a:alphaModFix/>
          </a:blip>
          <a:stretch>
            <a:fillRect/>
          </a:stretch>
        </p:blipFill>
        <p:spPr>
          <a:xfrm>
            <a:off x="884738" y="1463400"/>
            <a:ext cx="8181975" cy="1790700"/>
          </a:xfrm>
          <a:prstGeom prst="rect">
            <a:avLst/>
          </a:prstGeom>
          <a:noFill/>
          <a:ln>
            <a:noFill/>
          </a:ln>
        </p:spPr>
      </p:pic>
      <p:pic>
        <p:nvPicPr>
          <p:cNvPr id="310" name="Google Shape;310;p48"/>
          <p:cNvPicPr preferRelativeResize="0"/>
          <p:nvPr/>
        </p:nvPicPr>
        <p:blipFill>
          <a:blip r:embed="rId4">
            <a:alphaModFix/>
          </a:blip>
          <a:stretch>
            <a:fillRect/>
          </a:stretch>
        </p:blipFill>
        <p:spPr>
          <a:xfrm>
            <a:off x="1489225" y="3254100"/>
            <a:ext cx="7060296" cy="267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Introductions	</a:t>
            </a:r>
            <a:endParaRPr/>
          </a:p>
        </p:txBody>
      </p:sp>
      <p:sp>
        <p:nvSpPr>
          <p:cNvPr id="199" name="Google Shape;199;p31"/>
          <p:cNvSpPr txBox="1"/>
          <p:nvPr>
            <p:ph idx="1" type="body"/>
          </p:nvPr>
        </p:nvSpPr>
        <p:spPr>
          <a:xfrm>
            <a:off x="677334" y="2160589"/>
            <a:ext cx="8596800" cy="3880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600"/>
              <a:t>Matt Behrens, Chief Information Officer</a:t>
            </a:r>
            <a:endParaRPr sz="2600"/>
          </a:p>
          <a:p>
            <a:pPr indent="0" lvl="0" marL="0" rtl="0" algn="l">
              <a:spcBef>
                <a:spcPts val="1000"/>
              </a:spcBef>
              <a:spcAft>
                <a:spcPts val="0"/>
              </a:spcAft>
              <a:buNone/>
            </a:pPr>
            <a:r>
              <a:rPr lang="en-US" sz="2600"/>
              <a:t>Awna Kotchian, Contracts Manager</a:t>
            </a:r>
            <a:endParaRPr sz="2600"/>
          </a:p>
          <a:p>
            <a:pPr indent="0" lvl="0" marL="0" rtl="0" algn="l">
              <a:spcBef>
                <a:spcPts val="1000"/>
              </a:spcBef>
              <a:spcAft>
                <a:spcPts val="0"/>
              </a:spcAft>
              <a:buNone/>
            </a:pPr>
            <a:r>
              <a:rPr lang="en-US" sz="2600"/>
              <a:t>Joe Drahos, GIS Specialist</a:t>
            </a:r>
            <a:endParaRPr sz="2600"/>
          </a:p>
          <a:p>
            <a:pPr indent="0" lvl="0" marL="0" rtl="0" algn="l">
              <a:spcBef>
                <a:spcPts val="1000"/>
              </a:spcBef>
              <a:spcAft>
                <a:spcPts val="0"/>
              </a:spcAft>
              <a:buNone/>
            </a:pPr>
            <a:r>
              <a:rPr lang="en-US" sz="2600"/>
              <a:t>Greg Loebe, Project Manager, FG</a:t>
            </a:r>
            <a:endParaRPr sz="2600"/>
          </a:p>
          <a:p>
            <a:pPr indent="0" lvl="0" marL="0" rtl="0" algn="l">
              <a:spcBef>
                <a:spcPts val="1000"/>
              </a:spcBef>
              <a:spcAft>
                <a:spcPts val="0"/>
              </a:spcAft>
              <a:buNone/>
            </a:pPr>
            <a:r>
              <a:rPr lang="en-US" sz="2600"/>
              <a:t>Kent Van Metre, Vice President of Client Services, FG</a:t>
            </a:r>
            <a:endParaRPr sz="2600"/>
          </a:p>
          <a:p>
            <a:pPr indent="0" lvl="0" marL="0" rtl="0" algn="l">
              <a:spcBef>
                <a:spcPts val="1000"/>
              </a:spcBef>
              <a:spcAft>
                <a:spcPts val="0"/>
              </a:spcAft>
              <a:buNone/>
            </a:pPr>
            <a:r>
              <a:rPr lang="en-US" sz="2600"/>
              <a:t>Patrick Wilke-Brown, Geospatial Coordinator</a:t>
            </a:r>
            <a:endParaRPr sz="2600"/>
          </a:p>
          <a:p>
            <a:pPr indent="0" lvl="0" marL="0" rtl="0" algn="l">
              <a:spcBef>
                <a:spcPts val="1000"/>
              </a:spcBef>
              <a:spcAft>
                <a:spcPts val="0"/>
              </a:spcAft>
              <a:buNone/>
            </a:pPr>
            <a:r>
              <a:rPr lang="en-US" sz="2600"/>
              <a:t>Jessica Turba, Program Administrator</a:t>
            </a:r>
            <a:endParaRPr sz="2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9"/>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rgbClr val="B5D334"/>
                </a:solidFill>
              </a:rPr>
              <a:t>Exhibit D</a:t>
            </a:r>
            <a:endParaRPr/>
          </a:p>
        </p:txBody>
      </p:sp>
      <p:pic>
        <p:nvPicPr>
          <p:cNvPr id="316" name="Google Shape;316;p49"/>
          <p:cNvPicPr preferRelativeResize="0"/>
          <p:nvPr/>
        </p:nvPicPr>
        <p:blipFill>
          <a:blip r:embed="rId3">
            <a:alphaModFix/>
          </a:blip>
          <a:stretch>
            <a:fillRect/>
          </a:stretch>
        </p:blipFill>
        <p:spPr>
          <a:xfrm>
            <a:off x="235273" y="1517850"/>
            <a:ext cx="9480901" cy="3860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0"/>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rgbClr val="B5D334"/>
                </a:solidFill>
              </a:rPr>
              <a:t>Menu Tab – Core Application Checklist</a:t>
            </a:r>
            <a:endParaRPr/>
          </a:p>
        </p:txBody>
      </p:sp>
      <p:pic>
        <p:nvPicPr>
          <p:cNvPr id="322" name="Google Shape;322;p50"/>
          <p:cNvPicPr preferRelativeResize="0"/>
          <p:nvPr/>
        </p:nvPicPr>
        <p:blipFill>
          <a:blip r:embed="rId3">
            <a:alphaModFix/>
          </a:blip>
          <a:stretch>
            <a:fillRect/>
          </a:stretch>
        </p:blipFill>
        <p:spPr>
          <a:xfrm>
            <a:off x="414863" y="1419925"/>
            <a:ext cx="9121725" cy="2254955"/>
          </a:xfrm>
          <a:prstGeom prst="rect">
            <a:avLst/>
          </a:prstGeom>
          <a:noFill/>
          <a:ln>
            <a:noFill/>
          </a:ln>
        </p:spPr>
      </p:pic>
      <p:pic>
        <p:nvPicPr>
          <p:cNvPr id="323" name="Google Shape;323;p50"/>
          <p:cNvPicPr preferRelativeResize="0"/>
          <p:nvPr/>
        </p:nvPicPr>
        <p:blipFill>
          <a:blip r:embed="rId4">
            <a:alphaModFix/>
          </a:blip>
          <a:stretch>
            <a:fillRect/>
          </a:stretch>
        </p:blipFill>
        <p:spPr>
          <a:xfrm>
            <a:off x="414875" y="3903350"/>
            <a:ext cx="9121723" cy="22867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1"/>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rgbClr val="B5D334"/>
                </a:solidFill>
              </a:rPr>
              <a:t>Redaction Process</a:t>
            </a:r>
            <a:endParaRPr/>
          </a:p>
        </p:txBody>
      </p:sp>
      <p:pic>
        <p:nvPicPr>
          <p:cNvPr id="329" name="Google Shape;329;p51"/>
          <p:cNvPicPr preferRelativeResize="0"/>
          <p:nvPr/>
        </p:nvPicPr>
        <p:blipFill>
          <a:blip r:embed="rId3">
            <a:alphaModFix/>
          </a:blip>
          <a:stretch>
            <a:fillRect/>
          </a:stretch>
        </p:blipFill>
        <p:spPr>
          <a:xfrm>
            <a:off x="699575" y="1365575"/>
            <a:ext cx="8552303" cy="4622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2"/>
          <p:cNvSpPr txBox="1"/>
          <p:nvPr/>
        </p:nvSpPr>
        <p:spPr>
          <a:xfrm>
            <a:off x="5504700" y="1782663"/>
            <a:ext cx="46821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Trebuchet MS"/>
              <a:buChar char="●"/>
            </a:pPr>
            <a:r>
              <a:rPr lang="en-US">
                <a:latin typeface="Trebuchet MS"/>
                <a:ea typeface="Trebuchet MS"/>
                <a:cs typeface="Trebuchet MS"/>
                <a:sym typeface="Trebuchet MS"/>
              </a:rPr>
              <a:t>General information</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Char char="●"/>
            </a:pPr>
            <a:r>
              <a:rPr lang="en-US">
                <a:latin typeface="Trebuchet MS"/>
                <a:ea typeface="Trebuchet MS"/>
                <a:cs typeface="Trebuchet MS"/>
                <a:sym typeface="Trebuchet MS"/>
              </a:rPr>
              <a:t>Applicant/Owner Organization</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Char char="●"/>
            </a:pPr>
            <a:r>
              <a:rPr lang="en-US">
                <a:solidFill>
                  <a:schemeClr val="dk1"/>
                </a:solidFill>
                <a:latin typeface="Trebuchet MS"/>
                <a:ea typeface="Trebuchet MS"/>
                <a:cs typeface="Trebuchet MS"/>
                <a:sym typeface="Trebuchet MS"/>
              </a:rPr>
              <a:t>Executive Project Summary</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Char char="●"/>
            </a:pPr>
            <a:r>
              <a:rPr lang="en-US">
                <a:latin typeface="Trebuchet MS"/>
                <a:ea typeface="Trebuchet MS"/>
                <a:cs typeface="Trebuchet MS"/>
                <a:sym typeface="Trebuchet MS"/>
              </a:rPr>
              <a:t>Demonstrated Experience</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Char char="●"/>
            </a:pPr>
            <a:r>
              <a:rPr lang="en-US">
                <a:latin typeface="Trebuchet MS"/>
                <a:ea typeface="Trebuchet MS"/>
                <a:cs typeface="Trebuchet MS"/>
                <a:sym typeface="Trebuchet MS"/>
              </a:rPr>
              <a:t>Minority Impact Statement</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Char char="●"/>
            </a:pPr>
            <a:r>
              <a:rPr lang="en-US">
                <a:latin typeface="Trebuchet MS"/>
                <a:ea typeface="Trebuchet MS"/>
                <a:cs typeface="Trebuchet MS"/>
                <a:sym typeface="Trebuchet MS"/>
              </a:rPr>
              <a:t>Broadband Grants Core App (Exhibits B-D)</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Char char="●"/>
            </a:pPr>
            <a:r>
              <a:rPr lang="en-US">
                <a:latin typeface="Trebuchet MS"/>
                <a:ea typeface="Trebuchet MS"/>
                <a:cs typeface="Trebuchet MS"/>
                <a:sym typeface="Trebuchet MS"/>
              </a:rPr>
              <a:t>Grant Agreement (Exhibit E)</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Char char="●"/>
            </a:pPr>
            <a:r>
              <a:rPr lang="en-US">
                <a:latin typeface="Trebuchet MS"/>
                <a:ea typeface="Trebuchet MS"/>
                <a:cs typeface="Trebuchet MS"/>
                <a:sym typeface="Trebuchet MS"/>
              </a:rPr>
              <a:t>Certification/Authorization/Release (Exhibit F)</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Char char="●"/>
            </a:pPr>
            <a:r>
              <a:rPr lang="en-US">
                <a:latin typeface="Trebuchet MS"/>
                <a:ea typeface="Trebuchet MS"/>
                <a:cs typeface="Trebuchet MS"/>
                <a:sym typeface="Trebuchet MS"/>
              </a:rPr>
              <a:t>Request for Confidentiality - Form 22 (Exhibit G)</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Char char="●"/>
            </a:pPr>
            <a:r>
              <a:rPr lang="en-US">
                <a:latin typeface="Trebuchet MS"/>
                <a:ea typeface="Trebuchet MS"/>
                <a:cs typeface="Trebuchet MS"/>
                <a:sym typeface="Trebuchet MS"/>
              </a:rPr>
              <a:t>Wireless Project Design Worksheet (Exhibit I)</a:t>
            </a:r>
            <a:endParaRPr>
              <a:latin typeface="Trebuchet MS"/>
              <a:ea typeface="Trebuchet MS"/>
              <a:cs typeface="Trebuchet MS"/>
              <a:sym typeface="Trebuchet MS"/>
            </a:endParaRPr>
          </a:p>
          <a:p>
            <a:pPr indent="-317500" lvl="0" marL="457200" rtl="0" algn="l">
              <a:spcBef>
                <a:spcPts val="0"/>
              </a:spcBef>
              <a:spcAft>
                <a:spcPts val="0"/>
              </a:spcAft>
              <a:buSzPts val="1400"/>
              <a:buFont typeface="Trebuchet MS"/>
              <a:buChar char="●"/>
            </a:pPr>
            <a:r>
              <a:rPr lang="en-US">
                <a:latin typeface="Trebuchet MS"/>
                <a:ea typeface="Trebuchet MS"/>
                <a:cs typeface="Trebuchet MS"/>
                <a:sym typeface="Trebuchet MS"/>
              </a:rPr>
              <a:t>Product Pricing Form and letter</a:t>
            </a:r>
            <a:endParaRPr>
              <a:latin typeface="Trebuchet MS"/>
              <a:ea typeface="Trebuchet MS"/>
              <a:cs typeface="Trebuchet MS"/>
              <a:sym typeface="Trebuchet MS"/>
            </a:endParaRPr>
          </a:p>
          <a:p>
            <a:pPr indent="0" lvl="0" marL="457200" rtl="0" algn="l">
              <a:spcBef>
                <a:spcPts val="0"/>
              </a:spcBef>
              <a:spcAft>
                <a:spcPts val="0"/>
              </a:spcAft>
              <a:buNone/>
            </a:pPr>
            <a:r>
              <a:t/>
            </a:r>
            <a:endParaRPr>
              <a:latin typeface="Trebuchet MS"/>
              <a:ea typeface="Trebuchet MS"/>
              <a:cs typeface="Trebuchet MS"/>
              <a:sym typeface="Trebuchet MS"/>
            </a:endParaRPr>
          </a:p>
        </p:txBody>
      </p:sp>
      <p:pic>
        <p:nvPicPr>
          <p:cNvPr id="335" name="Google Shape;335;p52"/>
          <p:cNvPicPr preferRelativeResize="0"/>
          <p:nvPr/>
        </p:nvPicPr>
        <p:blipFill>
          <a:blip r:embed="rId3">
            <a:alphaModFix/>
          </a:blip>
          <a:stretch>
            <a:fillRect/>
          </a:stretch>
        </p:blipFill>
        <p:spPr>
          <a:xfrm>
            <a:off x="995525" y="207700"/>
            <a:ext cx="4578300" cy="63772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3"/>
          <p:cNvSpPr txBox="1"/>
          <p:nvPr>
            <p:ph type="title"/>
          </p:nvPr>
        </p:nvSpPr>
        <p:spPr>
          <a:xfrm>
            <a:off x="677325" y="609600"/>
            <a:ext cx="8922300" cy="15510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sz="3300"/>
              <a:t>Exhibit G: Form 22 Request for Confidentiality</a:t>
            </a:r>
            <a:endParaRPr sz="3300"/>
          </a:p>
        </p:txBody>
      </p:sp>
      <p:sp>
        <p:nvSpPr>
          <p:cNvPr id="341" name="Google Shape;341;p53"/>
          <p:cNvSpPr txBox="1"/>
          <p:nvPr>
            <p:ph idx="1" type="body"/>
          </p:nvPr>
        </p:nvSpPr>
        <p:spPr>
          <a:xfrm>
            <a:off x="677325" y="1492250"/>
            <a:ext cx="8596800" cy="4889400"/>
          </a:xfrm>
          <a:prstGeom prst="rect">
            <a:avLst/>
          </a:prstGeom>
        </p:spPr>
        <p:txBody>
          <a:bodyPr anchorCtr="0" anchor="t" bIns="45700" lIns="91425" spcFirstLastPara="1" rIns="91425" wrap="square" tIns="45700">
            <a:normAutofit lnSpcReduction="10000"/>
          </a:bodyPr>
          <a:lstStyle/>
          <a:p>
            <a:pPr indent="-393700" lvl="0" marL="457200" rtl="0" algn="l">
              <a:spcBef>
                <a:spcPts val="1000"/>
              </a:spcBef>
              <a:spcAft>
                <a:spcPts val="0"/>
              </a:spcAft>
              <a:buClr>
                <a:schemeClr val="lt2"/>
              </a:buClr>
              <a:buSzPts val="2600"/>
              <a:buChar char="►"/>
            </a:pPr>
            <a:r>
              <a:rPr lang="en-US" sz="2608"/>
              <a:t>Identify items for redaction</a:t>
            </a:r>
            <a:endParaRPr sz="2608"/>
          </a:p>
          <a:p>
            <a:pPr indent="-393700" lvl="0" marL="457200" rtl="0" algn="l">
              <a:spcBef>
                <a:spcPts val="0"/>
              </a:spcBef>
              <a:spcAft>
                <a:spcPts val="0"/>
              </a:spcAft>
              <a:buClr>
                <a:schemeClr val="lt2"/>
              </a:buClr>
              <a:buSzPts val="2600"/>
              <a:buChar char="►"/>
            </a:pPr>
            <a:r>
              <a:rPr lang="en-US" sz="2608"/>
              <a:t>Cannot redact the </a:t>
            </a:r>
            <a:r>
              <a:rPr lang="en-US" sz="2608"/>
              <a:t>following</a:t>
            </a:r>
            <a:r>
              <a:rPr lang="en-US" sz="2608"/>
              <a:t>:</a:t>
            </a:r>
            <a:endParaRPr sz="2608"/>
          </a:p>
          <a:p>
            <a:pPr indent="-351915" lvl="1" marL="914400" rtl="0" algn="just">
              <a:spcBef>
                <a:spcPts val="600"/>
              </a:spcBef>
              <a:spcAft>
                <a:spcPts val="0"/>
              </a:spcAft>
              <a:buClr>
                <a:schemeClr val="dk1"/>
              </a:buClr>
              <a:buSzPts val="1942"/>
              <a:buFont typeface="Times New Roman"/>
              <a:buChar char="►"/>
            </a:pPr>
            <a:r>
              <a:rPr lang="en-US" sz="1941">
                <a:solidFill>
                  <a:schemeClr val="dk1"/>
                </a:solidFill>
                <a:latin typeface="Times New Roman"/>
                <a:ea typeface="Times New Roman"/>
                <a:cs typeface="Times New Roman"/>
                <a:sym typeface="Times New Roman"/>
              </a:rPr>
              <a:t>Any data or information supplied through the Project Worksheet (Exhibit B of the Core Application).</a:t>
            </a:r>
            <a:endParaRPr b="1" sz="1941">
              <a:solidFill>
                <a:schemeClr val="dk1"/>
              </a:solidFill>
              <a:latin typeface="Times New Roman"/>
              <a:ea typeface="Times New Roman"/>
              <a:cs typeface="Times New Roman"/>
              <a:sym typeface="Times New Roman"/>
            </a:endParaRPr>
          </a:p>
          <a:p>
            <a:pPr indent="-351915" lvl="1" marL="914400" rtl="0" algn="just">
              <a:spcBef>
                <a:spcPts val="600"/>
              </a:spcBef>
              <a:spcAft>
                <a:spcPts val="0"/>
              </a:spcAft>
              <a:buClr>
                <a:schemeClr val="dk1"/>
              </a:buClr>
              <a:buSzPts val="1942"/>
              <a:buFont typeface="Times New Roman"/>
              <a:buChar char="►"/>
            </a:pPr>
            <a:r>
              <a:rPr lang="en-US" sz="1941">
                <a:solidFill>
                  <a:schemeClr val="dk1"/>
                </a:solidFill>
                <a:latin typeface="Times New Roman"/>
                <a:ea typeface="Times New Roman"/>
                <a:cs typeface="Times New Roman"/>
                <a:sym typeface="Times New Roman"/>
              </a:rPr>
              <a:t>Any data or information supplied through the CPF Form (Exhibit C of the Core Application).</a:t>
            </a:r>
            <a:endParaRPr sz="1941">
              <a:solidFill>
                <a:schemeClr val="dk1"/>
              </a:solidFill>
              <a:latin typeface="Times New Roman"/>
              <a:ea typeface="Times New Roman"/>
              <a:cs typeface="Times New Roman"/>
              <a:sym typeface="Times New Roman"/>
            </a:endParaRPr>
          </a:p>
          <a:p>
            <a:pPr indent="-351915" lvl="1" marL="914400" rtl="0" algn="just">
              <a:spcBef>
                <a:spcPts val="600"/>
              </a:spcBef>
              <a:spcAft>
                <a:spcPts val="0"/>
              </a:spcAft>
              <a:buClr>
                <a:schemeClr val="dk1"/>
              </a:buClr>
              <a:buSzPts val="1942"/>
              <a:buFont typeface="Times New Roman"/>
              <a:buChar char="►"/>
            </a:pPr>
            <a:r>
              <a:rPr lang="en-US" sz="1941">
                <a:solidFill>
                  <a:schemeClr val="dk1"/>
                </a:solidFill>
                <a:latin typeface="Times New Roman"/>
                <a:ea typeface="Times New Roman"/>
                <a:cs typeface="Times New Roman"/>
                <a:sym typeface="Times New Roman"/>
              </a:rPr>
              <a:t>Any non-cost related data or information supplied through the Budget Plan, such as budget line-item descriptions (Exhibit D of the Core Application). </a:t>
            </a:r>
            <a:endParaRPr sz="1941">
              <a:solidFill>
                <a:schemeClr val="dk1"/>
              </a:solidFill>
              <a:latin typeface="Times New Roman"/>
              <a:ea typeface="Times New Roman"/>
              <a:cs typeface="Times New Roman"/>
              <a:sym typeface="Times New Roman"/>
            </a:endParaRPr>
          </a:p>
          <a:p>
            <a:pPr indent="-351915" lvl="1" marL="914400" rtl="0" algn="just">
              <a:spcBef>
                <a:spcPts val="600"/>
              </a:spcBef>
              <a:spcAft>
                <a:spcPts val="0"/>
              </a:spcAft>
              <a:buClr>
                <a:schemeClr val="dk1"/>
              </a:buClr>
              <a:buSzPts val="1942"/>
              <a:buFont typeface="Times New Roman"/>
              <a:buChar char="►"/>
            </a:pPr>
            <a:r>
              <a:rPr lang="en-US" sz="1941">
                <a:solidFill>
                  <a:schemeClr val="dk1"/>
                </a:solidFill>
                <a:latin typeface="Times New Roman"/>
                <a:ea typeface="Times New Roman"/>
                <a:cs typeface="Times New Roman"/>
                <a:sym typeface="Times New Roman"/>
              </a:rPr>
              <a:t>The estimated or actual Total Project Cost, including but not limited to, as stated in the Budget Plan. </a:t>
            </a:r>
            <a:endParaRPr sz="1941">
              <a:solidFill>
                <a:schemeClr val="dk1"/>
              </a:solidFill>
              <a:latin typeface="Times New Roman"/>
              <a:ea typeface="Times New Roman"/>
              <a:cs typeface="Times New Roman"/>
              <a:sym typeface="Times New Roman"/>
            </a:endParaRPr>
          </a:p>
          <a:p>
            <a:pPr indent="-351915" lvl="1" marL="914400" rtl="0" algn="just">
              <a:spcBef>
                <a:spcPts val="600"/>
              </a:spcBef>
              <a:spcAft>
                <a:spcPts val="0"/>
              </a:spcAft>
              <a:buClr>
                <a:schemeClr val="dk1"/>
              </a:buClr>
              <a:buSzPts val="1942"/>
              <a:buFont typeface="Times New Roman"/>
              <a:buChar char="►"/>
            </a:pPr>
            <a:r>
              <a:rPr lang="en-US" sz="1941">
                <a:solidFill>
                  <a:schemeClr val="dk1"/>
                </a:solidFill>
                <a:latin typeface="Times New Roman"/>
                <a:ea typeface="Times New Roman"/>
                <a:cs typeface="Times New Roman"/>
                <a:sym typeface="Times New Roman"/>
              </a:rPr>
              <a:t>Any data or information supplied in response to Section 2.2.2 (Applicant/Owner Organization).</a:t>
            </a:r>
            <a:endParaRPr sz="1941">
              <a:solidFill>
                <a:schemeClr val="dk1"/>
              </a:solidFill>
              <a:latin typeface="Times New Roman"/>
              <a:ea typeface="Times New Roman"/>
              <a:cs typeface="Times New Roman"/>
              <a:sym typeface="Times New Roman"/>
            </a:endParaRPr>
          </a:p>
          <a:p>
            <a:pPr indent="-364615" lvl="0" marL="457200" rtl="0" algn="just">
              <a:spcBef>
                <a:spcPts val="600"/>
              </a:spcBef>
              <a:spcAft>
                <a:spcPts val="600"/>
              </a:spcAft>
              <a:buClr>
                <a:schemeClr val="lt2"/>
              </a:buClr>
              <a:buSzPts val="2142"/>
              <a:buFont typeface="Times New Roman"/>
              <a:buChar char="►"/>
            </a:pPr>
            <a:r>
              <a:rPr lang="en-US" sz="2608"/>
              <a:t>Sign the second page of this form; must fill out the table.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cxnSp>
        <p:nvCxnSpPr>
          <p:cNvPr id="346" name="Google Shape;346;p54"/>
          <p:cNvCxnSpPr/>
          <p:nvPr/>
        </p:nvCxnSpPr>
        <p:spPr>
          <a:xfrm>
            <a:off x="5854675" y="1015017"/>
            <a:ext cx="1368000" cy="1532400"/>
          </a:xfrm>
          <a:prstGeom prst="straightConnector1">
            <a:avLst/>
          </a:prstGeom>
          <a:noFill/>
          <a:ln cap="flat" cmpd="sng" w="228600">
            <a:solidFill>
              <a:srgbClr val="345B7F"/>
            </a:solidFill>
            <a:prstDash val="solid"/>
            <a:round/>
            <a:headEnd len="med" w="med" type="none"/>
            <a:tailEnd len="med" w="med" type="none"/>
          </a:ln>
        </p:spPr>
      </p:cxnSp>
      <p:cxnSp>
        <p:nvCxnSpPr>
          <p:cNvPr id="347" name="Google Shape;347;p54"/>
          <p:cNvCxnSpPr/>
          <p:nvPr/>
        </p:nvCxnSpPr>
        <p:spPr>
          <a:xfrm>
            <a:off x="5745175" y="4184650"/>
            <a:ext cx="1365000" cy="401100"/>
          </a:xfrm>
          <a:prstGeom prst="straightConnector1">
            <a:avLst/>
          </a:prstGeom>
          <a:noFill/>
          <a:ln cap="flat" cmpd="sng" w="228600">
            <a:solidFill>
              <a:srgbClr val="B3B3B3"/>
            </a:solidFill>
            <a:prstDash val="solid"/>
            <a:round/>
            <a:headEnd len="med" w="med" type="none"/>
            <a:tailEnd len="med" w="med" type="none"/>
          </a:ln>
        </p:spPr>
      </p:cxnSp>
      <p:cxnSp>
        <p:nvCxnSpPr>
          <p:cNvPr id="348" name="Google Shape;348;p54"/>
          <p:cNvCxnSpPr/>
          <p:nvPr/>
        </p:nvCxnSpPr>
        <p:spPr>
          <a:xfrm>
            <a:off x="5821900" y="3571700"/>
            <a:ext cx="1316100" cy="667500"/>
          </a:xfrm>
          <a:prstGeom prst="straightConnector1">
            <a:avLst/>
          </a:prstGeom>
          <a:noFill/>
          <a:ln cap="flat" cmpd="sng" w="228600">
            <a:solidFill>
              <a:srgbClr val="B3B3B3"/>
            </a:solidFill>
            <a:prstDash val="solid"/>
            <a:round/>
            <a:headEnd len="med" w="med" type="none"/>
            <a:tailEnd len="med" w="med" type="none"/>
          </a:ln>
        </p:spPr>
      </p:cxnSp>
      <p:cxnSp>
        <p:nvCxnSpPr>
          <p:cNvPr id="349" name="Google Shape;349;p54"/>
          <p:cNvCxnSpPr/>
          <p:nvPr/>
        </p:nvCxnSpPr>
        <p:spPr>
          <a:xfrm>
            <a:off x="5875233" y="5708267"/>
            <a:ext cx="1213200" cy="14700"/>
          </a:xfrm>
          <a:prstGeom prst="straightConnector1">
            <a:avLst/>
          </a:prstGeom>
          <a:noFill/>
          <a:ln cap="flat" cmpd="sng" w="228600">
            <a:solidFill>
              <a:srgbClr val="EFEDED"/>
            </a:solidFill>
            <a:prstDash val="solid"/>
            <a:round/>
            <a:headEnd len="med" w="med" type="none"/>
            <a:tailEnd len="med" w="med" type="none"/>
          </a:ln>
        </p:spPr>
      </p:cxnSp>
      <p:cxnSp>
        <p:nvCxnSpPr>
          <p:cNvPr id="350" name="Google Shape;350;p54"/>
          <p:cNvCxnSpPr/>
          <p:nvPr/>
        </p:nvCxnSpPr>
        <p:spPr>
          <a:xfrm>
            <a:off x="5875233" y="5263467"/>
            <a:ext cx="1579200" cy="296400"/>
          </a:xfrm>
          <a:prstGeom prst="straightConnector1">
            <a:avLst/>
          </a:prstGeom>
          <a:noFill/>
          <a:ln cap="flat" cmpd="sng" w="228600">
            <a:solidFill>
              <a:srgbClr val="EFEDED"/>
            </a:solidFill>
            <a:prstDash val="solid"/>
            <a:round/>
            <a:headEnd len="med" w="med" type="none"/>
            <a:tailEnd len="med" w="med" type="none"/>
          </a:ln>
        </p:spPr>
      </p:cxnSp>
      <p:cxnSp>
        <p:nvCxnSpPr>
          <p:cNvPr id="351" name="Google Shape;351;p54"/>
          <p:cNvCxnSpPr/>
          <p:nvPr/>
        </p:nvCxnSpPr>
        <p:spPr>
          <a:xfrm>
            <a:off x="5789000" y="4818700"/>
            <a:ext cx="1579200" cy="296400"/>
          </a:xfrm>
          <a:prstGeom prst="straightConnector1">
            <a:avLst/>
          </a:prstGeom>
          <a:noFill/>
          <a:ln cap="flat" cmpd="sng" w="228600">
            <a:solidFill>
              <a:srgbClr val="EFEDED"/>
            </a:solidFill>
            <a:prstDash val="solid"/>
            <a:round/>
            <a:headEnd len="med" w="med" type="none"/>
            <a:tailEnd len="med" w="med" type="none"/>
          </a:ln>
        </p:spPr>
      </p:cxnSp>
      <p:cxnSp>
        <p:nvCxnSpPr>
          <p:cNvPr id="352" name="Google Shape;352;p54"/>
          <p:cNvCxnSpPr/>
          <p:nvPr/>
        </p:nvCxnSpPr>
        <p:spPr>
          <a:xfrm>
            <a:off x="5789000" y="5017100"/>
            <a:ext cx="1579200" cy="296400"/>
          </a:xfrm>
          <a:prstGeom prst="straightConnector1">
            <a:avLst/>
          </a:prstGeom>
          <a:noFill/>
          <a:ln cap="flat" cmpd="sng" w="228600">
            <a:solidFill>
              <a:srgbClr val="EFEDED"/>
            </a:solidFill>
            <a:prstDash val="solid"/>
            <a:round/>
            <a:headEnd len="med" w="med" type="none"/>
            <a:tailEnd len="med" w="med" type="none"/>
          </a:ln>
        </p:spPr>
      </p:cxnSp>
      <p:cxnSp>
        <p:nvCxnSpPr>
          <p:cNvPr id="353" name="Google Shape;353;p54"/>
          <p:cNvCxnSpPr/>
          <p:nvPr/>
        </p:nvCxnSpPr>
        <p:spPr>
          <a:xfrm>
            <a:off x="5875233" y="5483750"/>
            <a:ext cx="1509300" cy="157200"/>
          </a:xfrm>
          <a:prstGeom prst="straightConnector1">
            <a:avLst/>
          </a:prstGeom>
          <a:noFill/>
          <a:ln cap="flat" cmpd="sng" w="228600">
            <a:solidFill>
              <a:srgbClr val="EFEDED"/>
            </a:solidFill>
            <a:prstDash val="solid"/>
            <a:round/>
            <a:headEnd len="med" w="med" type="none"/>
            <a:tailEnd len="med" w="med" type="none"/>
          </a:ln>
        </p:spPr>
      </p:cxnSp>
      <p:cxnSp>
        <p:nvCxnSpPr>
          <p:cNvPr id="354" name="Google Shape;354;p54"/>
          <p:cNvCxnSpPr/>
          <p:nvPr/>
        </p:nvCxnSpPr>
        <p:spPr>
          <a:xfrm>
            <a:off x="5770575" y="3789375"/>
            <a:ext cx="1339800" cy="660600"/>
          </a:xfrm>
          <a:prstGeom prst="straightConnector1">
            <a:avLst/>
          </a:prstGeom>
          <a:noFill/>
          <a:ln cap="flat" cmpd="sng" w="228600">
            <a:solidFill>
              <a:srgbClr val="B3B3B3"/>
            </a:solidFill>
            <a:prstDash val="solid"/>
            <a:round/>
            <a:headEnd len="med" w="med" type="none"/>
            <a:tailEnd len="med" w="med" type="none"/>
          </a:ln>
        </p:spPr>
      </p:cxnSp>
      <p:cxnSp>
        <p:nvCxnSpPr>
          <p:cNvPr id="355" name="Google Shape;355;p54"/>
          <p:cNvCxnSpPr/>
          <p:nvPr/>
        </p:nvCxnSpPr>
        <p:spPr>
          <a:xfrm>
            <a:off x="5624500" y="3954717"/>
            <a:ext cx="1316100" cy="667500"/>
          </a:xfrm>
          <a:prstGeom prst="straightConnector1">
            <a:avLst/>
          </a:prstGeom>
          <a:noFill/>
          <a:ln cap="flat" cmpd="sng" w="228600">
            <a:solidFill>
              <a:srgbClr val="B3B3B3"/>
            </a:solidFill>
            <a:prstDash val="solid"/>
            <a:round/>
            <a:headEnd len="med" w="med" type="none"/>
            <a:tailEnd len="med" w="med" type="none"/>
          </a:ln>
        </p:spPr>
      </p:cxnSp>
      <p:cxnSp>
        <p:nvCxnSpPr>
          <p:cNvPr id="356" name="Google Shape;356;p54"/>
          <p:cNvCxnSpPr/>
          <p:nvPr/>
        </p:nvCxnSpPr>
        <p:spPr>
          <a:xfrm>
            <a:off x="5821900" y="3470100"/>
            <a:ext cx="1316100" cy="667500"/>
          </a:xfrm>
          <a:prstGeom prst="straightConnector1">
            <a:avLst/>
          </a:prstGeom>
          <a:noFill/>
          <a:ln cap="flat" cmpd="sng" w="228600">
            <a:solidFill>
              <a:srgbClr val="B3B3B3"/>
            </a:solidFill>
            <a:prstDash val="solid"/>
            <a:round/>
            <a:headEnd len="med" w="med" type="none"/>
            <a:tailEnd len="med" w="med" type="none"/>
          </a:ln>
        </p:spPr>
      </p:cxnSp>
      <p:cxnSp>
        <p:nvCxnSpPr>
          <p:cNvPr id="357" name="Google Shape;357;p54"/>
          <p:cNvCxnSpPr/>
          <p:nvPr/>
        </p:nvCxnSpPr>
        <p:spPr>
          <a:xfrm>
            <a:off x="5624500" y="4311100"/>
            <a:ext cx="1545900" cy="375900"/>
          </a:xfrm>
          <a:prstGeom prst="straightConnector1">
            <a:avLst/>
          </a:prstGeom>
          <a:noFill/>
          <a:ln cap="flat" cmpd="sng" w="228600">
            <a:solidFill>
              <a:srgbClr val="B3B3B3"/>
            </a:solidFill>
            <a:prstDash val="solid"/>
            <a:round/>
            <a:headEnd len="med" w="med" type="none"/>
            <a:tailEnd len="med" w="med" type="none"/>
          </a:ln>
        </p:spPr>
      </p:cxnSp>
      <p:cxnSp>
        <p:nvCxnSpPr>
          <p:cNvPr id="358" name="Google Shape;358;p54"/>
          <p:cNvCxnSpPr/>
          <p:nvPr/>
        </p:nvCxnSpPr>
        <p:spPr>
          <a:xfrm>
            <a:off x="5673725" y="2590800"/>
            <a:ext cx="1438200" cy="1033500"/>
          </a:xfrm>
          <a:prstGeom prst="straightConnector1">
            <a:avLst/>
          </a:prstGeom>
          <a:noFill/>
          <a:ln cap="flat" cmpd="sng" w="228600">
            <a:solidFill>
              <a:srgbClr val="C1D46F"/>
            </a:solidFill>
            <a:prstDash val="solid"/>
            <a:round/>
            <a:headEnd len="med" w="med" type="none"/>
            <a:tailEnd len="med" w="med" type="none"/>
          </a:ln>
        </p:spPr>
      </p:cxnSp>
      <p:cxnSp>
        <p:nvCxnSpPr>
          <p:cNvPr id="359" name="Google Shape;359;p54"/>
          <p:cNvCxnSpPr/>
          <p:nvPr/>
        </p:nvCxnSpPr>
        <p:spPr>
          <a:xfrm>
            <a:off x="5673900" y="2336833"/>
            <a:ext cx="1509600" cy="1134900"/>
          </a:xfrm>
          <a:prstGeom prst="straightConnector1">
            <a:avLst/>
          </a:prstGeom>
          <a:noFill/>
          <a:ln cap="flat" cmpd="sng" w="228600">
            <a:solidFill>
              <a:srgbClr val="C1D46F"/>
            </a:solidFill>
            <a:prstDash val="solid"/>
            <a:round/>
            <a:headEnd len="med" w="med" type="none"/>
            <a:tailEnd len="med" w="med" type="none"/>
          </a:ln>
        </p:spPr>
      </p:cxnSp>
      <p:cxnSp>
        <p:nvCxnSpPr>
          <p:cNvPr id="360" name="Google Shape;360;p54"/>
          <p:cNvCxnSpPr/>
          <p:nvPr/>
        </p:nvCxnSpPr>
        <p:spPr>
          <a:xfrm>
            <a:off x="5810250" y="2146300"/>
            <a:ext cx="1377300" cy="1097700"/>
          </a:xfrm>
          <a:prstGeom prst="straightConnector1">
            <a:avLst/>
          </a:prstGeom>
          <a:noFill/>
          <a:ln cap="flat" cmpd="sng" w="228600">
            <a:solidFill>
              <a:srgbClr val="C1D46F"/>
            </a:solidFill>
            <a:prstDash val="solid"/>
            <a:round/>
            <a:headEnd len="med" w="med" type="none"/>
            <a:tailEnd len="med" w="med" type="none"/>
          </a:ln>
        </p:spPr>
      </p:cxnSp>
      <p:cxnSp>
        <p:nvCxnSpPr>
          <p:cNvPr id="361" name="Google Shape;361;p54"/>
          <p:cNvCxnSpPr/>
          <p:nvPr/>
        </p:nvCxnSpPr>
        <p:spPr>
          <a:xfrm>
            <a:off x="5705475" y="2917825"/>
            <a:ext cx="1415700" cy="831600"/>
          </a:xfrm>
          <a:prstGeom prst="straightConnector1">
            <a:avLst/>
          </a:prstGeom>
          <a:noFill/>
          <a:ln cap="flat" cmpd="sng" w="228600">
            <a:solidFill>
              <a:srgbClr val="C1D46F"/>
            </a:solidFill>
            <a:prstDash val="solid"/>
            <a:round/>
            <a:headEnd len="med" w="med" type="none"/>
            <a:tailEnd len="med" w="med" type="none"/>
          </a:ln>
        </p:spPr>
      </p:cxnSp>
      <p:cxnSp>
        <p:nvCxnSpPr>
          <p:cNvPr id="362" name="Google Shape;362;p54"/>
          <p:cNvCxnSpPr>
            <a:stCxn id="363" idx="3"/>
            <a:endCxn id="364" idx="1"/>
          </p:cNvCxnSpPr>
          <p:nvPr/>
        </p:nvCxnSpPr>
        <p:spPr>
          <a:xfrm>
            <a:off x="5821100" y="1295183"/>
            <a:ext cx="1261800" cy="1140900"/>
          </a:xfrm>
          <a:prstGeom prst="straightConnector1">
            <a:avLst/>
          </a:prstGeom>
          <a:noFill/>
          <a:ln cap="flat" cmpd="sng" w="228600">
            <a:solidFill>
              <a:srgbClr val="345B7F"/>
            </a:solidFill>
            <a:prstDash val="solid"/>
            <a:round/>
            <a:headEnd len="med" w="med" type="none"/>
            <a:tailEnd len="med" w="med" type="none"/>
          </a:ln>
        </p:spPr>
      </p:cxnSp>
      <p:cxnSp>
        <p:nvCxnSpPr>
          <p:cNvPr id="365" name="Google Shape;365;p54"/>
          <p:cNvCxnSpPr/>
          <p:nvPr/>
        </p:nvCxnSpPr>
        <p:spPr>
          <a:xfrm>
            <a:off x="5745033" y="1535833"/>
            <a:ext cx="1474800" cy="1243500"/>
          </a:xfrm>
          <a:prstGeom prst="straightConnector1">
            <a:avLst/>
          </a:prstGeom>
          <a:noFill/>
          <a:ln cap="flat" cmpd="sng" w="228600">
            <a:solidFill>
              <a:srgbClr val="345B7F"/>
            </a:solidFill>
            <a:prstDash val="solid"/>
            <a:round/>
            <a:headEnd len="med" w="med" type="none"/>
            <a:tailEnd len="med" w="med" type="none"/>
          </a:ln>
        </p:spPr>
      </p:cxnSp>
      <p:cxnSp>
        <p:nvCxnSpPr>
          <p:cNvPr id="366" name="Google Shape;366;p54"/>
          <p:cNvCxnSpPr/>
          <p:nvPr/>
        </p:nvCxnSpPr>
        <p:spPr>
          <a:xfrm>
            <a:off x="5768200" y="838767"/>
            <a:ext cx="1410600" cy="1485300"/>
          </a:xfrm>
          <a:prstGeom prst="straightConnector1">
            <a:avLst/>
          </a:prstGeom>
          <a:noFill/>
          <a:ln cap="flat" cmpd="sng" w="228600">
            <a:solidFill>
              <a:srgbClr val="345B7F"/>
            </a:solidFill>
            <a:prstDash val="solid"/>
            <a:round/>
            <a:headEnd len="med" w="med" type="none"/>
            <a:tailEnd len="med" w="med" type="none"/>
          </a:ln>
        </p:spPr>
      </p:cxnSp>
      <p:sp>
        <p:nvSpPr>
          <p:cNvPr id="367" name="Google Shape;367;p54"/>
          <p:cNvSpPr/>
          <p:nvPr/>
        </p:nvSpPr>
        <p:spPr>
          <a:xfrm>
            <a:off x="1134767" y="740067"/>
            <a:ext cx="4719900" cy="1076400"/>
          </a:xfrm>
          <a:prstGeom prst="rect">
            <a:avLst/>
          </a:prstGeom>
          <a:solidFill>
            <a:srgbClr val="00325F"/>
          </a:solidFill>
          <a:ln cap="flat" cmpd="sng" w="76200">
            <a:solidFill>
              <a:srgbClr val="00325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 name="Google Shape;368;p54"/>
          <p:cNvSpPr/>
          <p:nvPr/>
        </p:nvSpPr>
        <p:spPr>
          <a:xfrm>
            <a:off x="592633" y="730900"/>
            <a:ext cx="1063200" cy="1085700"/>
          </a:xfrm>
          <a:prstGeom prst="ellipse">
            <a:avLst/>
          </a:prstGeom>
          <a:solidFill>
            <a:schemeClr val="lt1"/>
          </a:solidFill>
          <a:ln cap="flat" cmpd="sng" w="76200">
            <a:solidFill>
              <a:srgbClr val="00325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b="1" sz="5600">
              <a:solidFill>
                <a:srgbClr val="00325F"/>
              </a:solidFill>
            </a:endParaRPr>
          </a:p>
        </p:txBody>
      </p:sp>
      <p:sp>
        <p:nvSpPr>
          <p:cNvPr id="369" name="Google Shape;369;p54"/>
          <p:cNvSpPr/>
          <p:nvPr/>
        </p:nvSpPr>
        <p:spPr>
          <a:xfrm>
            <a:off x="1134767" y="2061600"/>
            <a:ext cx="4719900" cy="1076400"/>
          </a:xfrm>
          <a:prstGeom prst="rect">
            <a:avLst/>
          </a:prstGeom>
          <a:solidFill>
            <a:srgbClr val="B5D334"/>
          </a:solidFill>
          <a:ln cap="flat" cmpd="sng" w="76200">
            <a:solidFill>
              <a:srgbClr val="B5D33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t/>
            </a:r>
            <a:endParaRPr sz="1900">
              <a:solidFill>
                <a:schemeClr val="dk1"/>
              </a:solidFill>
            </a:endParaRPr>
          </a:p>
        </p:txBody>
      </p:sp>
      <p:sp>
        <p:nvSpPr>
          <p:cNvPr id="370" name="Google Shape;370;p54"/>
          <p:cNvSpPr/>
          <p:nvPr/>
        </p:nvSpPr>
        <p:spPr>
          <a:xfrm>
            <a:off x="592633" y="2052433"/>
            <a:ext cx="1063200" cy="1085700"/>
          </a:xfrm>
          <a:prstGeom prst="ellipse">
            <a:avLst/>
          </a:prstGeom>
          <a:solidFill>
            <a:schemeClr val="lt1"/>
          </a:solidFill>
          <a:ln cap="flat" cmpd="sng" w="76200">
            <a:solidFill>
              <a:srgbClr val="B5D33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 name="Google Shape;371;p54"/>
          <p:cNvSpPr/>
          <p:nvPr/>
        </p:nvSpPr>
        <p:spPr>
          <a:xfrm>
            <a:off x="1134767" y="3383133"/>
            <a:ext cx="4719900" cy="1076400"/>
          </a:xfrm>
          <a:prstGeom prst="rect">
            <a:avLst/>
          </a:prstGeom>
          <a:solidFill>
            <a:srgbClr val="838383"/>
          </a:solidFill>
          <a:ln cap="flat" cmpd="sng" w="76200">
            <a:solidFill>
              <a:srgbClr val="83838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 name="Google Shape;372;p54"/>
          <p:cNvSpPr/>
          <p:nvPr/>
        </p:nvSpPr>
        <p:spPr>
          <a:xfrm>
            <a:off x="592633" y="3373967"/>
            <a:ext cx="1063200" cy="1085700"/>
          </a:xfrm>
          <a:prstGeom prst="ellipse">
            <a:avLst/>
          </a:prstGeom>
          <a:solidFill>
            <a:schemeClr val="lt1"/>
          </a:solidFill>
          <a:ln cap="flat" cmpd="sng" w="76200">
            <a:solidFill>
              <a:srgbClr val="83838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 name="Google Shape;373;p54"/>
          <p:cNvSpPr/>
          <p:nvPr/>
        </p:nvSpPr>
        <p:spPr>
          <a:xfrm>
            <a:off x="1134767" y="4704667"/>
            <a:ext cx="4719900" cy="1076400"/>
          </a:xfrm>
          <a:prstGeom prst="rect">
            <a:avLst/>
          </a:prstGeom>
          <a:solidFill>
            <a:srgbClr val="B3B3B3"/>
          </a:solidFill>
          <a:ln cap="flat" cmpd="sng" w="76200">
            <a:solidFill>
              <a:srgbClr val="B3B3B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 name="Google Shape;374;p54"/>
          <p:cNvSpPr/>
          <p:nvPr/>
        </p:nvSpPr>
        <p:spPr>
          <a:xfrm>
            <a:off x="592633" y="4695500"/>
            <a:ext cx="1063200" cy="1085700"/>
          </a:xfrm>
          <a:prstGeom prst="ellipse">
            <a:avLst/>
          </a:prstGeom>
          <a:solidFill>
            <a:schemeClr val="lt1"/>
          </a:solidFill>
          <a:ln cap="flat" cmpd="sng" w="76200">
            <a:solidFill>
              <a:srgbClr val="B3B3B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 name="Google Shape;364;p54"/>
          <p:cNvSpPr/>
          <p:nvPr/>
        </p:nvSpPr>
        <p:spPr>
          <a:xfrm>
            <a:off x="7083000" y="2041300"/>
            <a:ext cx="4719900" cy="789600"/>
          </a:xfrm>
          <a:prstGeom prst="rect">
            <a:avLst/>
          </a:prstGeom>
          <a:solidFill>
            <a:srgbClr val="00325F"/>
          </a:solidFill>
          <a:ln cap="flat" cmpd="sng" w="76200">
            <a:solidFill>
              <a:srgbClr val="00325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b="1" lang="en-US" sz="2700">
                <a:solidFill>
                  <a:schemeClr val="lt1"/>
                </a:solidFill>
              </a:rPr>
              <a:t>Iowa Grants Application Instructions</a:t>
            </a:r>
            <a:endParaRPr sz="2000"/>
          </a:p>
        </p:txBody>
      </p:sp>
      <p:sp>
        <p:nvSpPr>
          <p:cNvPr id="375" name="Google Shape;375;p54"/>
          <p:cNvSpPr/>
          <p:nvPr/>
        </p:nvSpPr>
        <p:spPr>
          <a:xfrm>
            <a:off x="7083000" y="3009733"/>
            <a:ext cx="4719900" cy="789600"/>
          </a:xfrm>
          <a:prstGeom prst="rect">
            <a:avLst/>
          </a:prstGeom>
          <a:solidFill>
            <a:srgbClr val="B5D334"/>
          </a:solidFill>
          <a:ln cap="flat" cmpd="sng" w="76200">
            <a:solidFill>
              <a:srgbClr val="B5D33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700">
                <a:solidFill>
                  <a:schemeClr val="dk1"/>
                </a:solidFill>
              </a:rPr>
              <a:t>Broadband Grants Core Application Menu</a:t>
            </a:r>
            <a:endParaRPr sz="2800">
              <a:solidFill>
                <a:schemeClr val="dk1"/>
              </a:solidFill>
            </a:endParaRPr>
          </a:p>
        </p:txBody>
      </p:sp>
      <p:sp>
        <p:nvSpPr>
          <p:cNvPr id="376" name="Google Shape;376;p54"/>
          <p:cNvSpPr/>
          <p:nvPr/>
        </p:nvSpPr>
        <p:spPr>
          <a:xfrm>
            <a:off x="7083000" y="3981050"/>
            <a:ext cx="4719900" cy="789600"/>
          </a:xfrm>
          <a:prstGeom prst="rect">
            <a:avLst/>
          </a:prstGeom>
          <a:solidFill>
            <a:srgbClr val="838383"/>
          </a:solidFill>
          <a:ln cap="flat" cmpd="sng" w="76200">
            <a:solidFill>
              <a:srgbClr val="83838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700">
                <a:solidFill>
                  <a:schemeClr val="lt1"/>
                </a:solidFill>
              </a:rPr>
              <a:t>Project Selection and Data Export/Import Instructions</a:t>
            </a:r>
            <a:endParaRPr sz="1900"/>
          </a:p>
        </p:txBody>
      </p:sp>
      <p:sp>
        <p:nvSpPr>
          <p:cNvPr id="377" name="Google Shape;377;p54"/>
          <p:cNvSpPr/>
          <p:nvPr/>
        </p:nvSpPr>
        <p:spPr>
          <a:xfrm>
            <a:off x="7083000" y="4978083"/>
            <a:ext cx="4719900" cy="789600"/>
          </a:xfrm>
          <a:prstGeom prst="rect">
            <a:avLst/>
          </a:prstGeom>
          <a:solidFill>
            <a:srgbClr val="B3B3B3"/>
          </a:solidFill>
          <a:ln cap="flat" cmpd="sng" w="76200">
            <a:solidFill>
              <a:srgbClr val="B3B3B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b="1" lang="en-US" sz="2700">
                <a:solidFill>
                  <a:schemeClr val="dk1"/>
                </a:solidFill>
              </a:rPr>
              <a:t>Written Responses to Questions Addendum</a:t>
            </a:r>
            <a:endParaRPr b="1" sz="2700">
              <a:solidFill>
                <a:schemeClr val="dk1"/>
              </a:solidFill>
            </a:endParaRPr>
          </a:p>
        </p:txBody>
      </p:sp>
      <p:sp>
        <p:nvSpPr>
          <p:cNvPr id="378" name="Google Shape;378;p54"/>
          <p:cNvSpPr txBox="1"/>
          <p:nvPr/>
        </p:nvSpPr>
        <p:spPr>
          <a:xfrm>
            <a:off x="6940500" y="183733"/>
            <a:ext cx="4966500" cy="800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3600">
                <a:solidFill>
                  <a:srgbClr val="00325F"/>
                </a:solidFill>
                <a:latin typeface="Trebuchet MS"/>
                <a:ea typeface="Trebuchet MS"/>
                <a:cs typeface="Trebuchet MS"/>
                <a:sym typeface="Trebuchet MS"/>
              </a:rPr>
              <a:t>Technical Assistance</a:t>
            </a:r>
            <a:endParaRPr sz="1300">
              <a:latin typeface="Trebuchet MS"/>
              <a:ea typeface="Trebuchet MS"/>
              <a:cs typeface="Trebuchet MS"/>
              <a:sym typeface="Trebuchet MS"/>
            </a:endParaRPr>
          </a:p>
        </p:txBody>
      </p:sp>
      <p:sp>
        <p:nvSpPr>
          <p:cNvPr id="379" name="Google Shape;379;p54"/>
          <p:cNvSpPr txBox="1"/>
          <p:nvPr/>
        </p:nvSpPr>
        <p:spPr>
          <a:xfrm>
            <a:off x="1895800" y="2090433"/>
            <a:ext cx="3962700" cy="1015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2500">
                <a:solidFill>
                  <a:schemeClr val="dk1"/>
                </a:solidFill>
              </a:rPr>
              <a:t>I need help filling out the Core Application.</a:t>
            </a:r>
            <a:endParaRPr b="1" sz="2500">
              <a:solidFill>
                <a:schemeClr val="dk1"/>
              </a:solidFill>
            </a:endParaRPr>
          </a:p>
        </p:txBody>
      </p:sp>
      <p:sp>
        <p:nvSpPr>
          <p:cNvPr id="380" name="Google Shape;380;p54"/>
          <p:cNvSpPr txBox="1"/>
          <p:nvPr/>
        </p:nvSpPr>
        <p:spPr>
          <a:xfrm>
            <a:off x="1895800" y="3397550"/>
            <a:ext cx="3962700" cy="1015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2500">
                <a:solidFill>
                  <a:schemeClr val="lt1"/>
                </a:solidFill>
              </a:rPr>
              <a:t>I need help with the map of my project area. </a:t>
            </a:r>
            <a:endParaRPr sz="2400">
              <a:solidFill>
                <a:schemeClr val="dk1"/>
              </a:solidFill>
            </a:endParaRPr>
          </a:p>
        </p:txBody>
      </p:sp>
      <p:sp>
        <p:nvSpPr>
          <p:cNvPr id="381" name="Google Shape;381;p54"/>
          <p:cNvSpPr txBox="1"/>
          <p:nvPr/>
        </p:nvSpPr>
        <p:spPr>
          <a:xfrm>
            <a:off x="1784133" y="4704650"/>
            <a:ext cx="3962700" cy="1015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2500">
                <a:solidFill>
                  <a:schemeClr val="dk1"/>
                </a:solidFill>
              </a:rPr>
              <a:t>I have questions not addressed in the NOFA.</a:t>
            </a:r>
            <a:endParaRPr b="1" sz="2500">
              <a:solidFill>
                <a:schemeClr val="dk1"/>
              </a:solidFill>
            </a:endParaRPr>
          </a:p>
        </p:txBody>
      </p:sp>
      <p:sp>
        <p:nvSpPr>
          <p:cNvPr id="363" name="Google Shape;363;p54"/>
          <p:cNvSpPr txBox="1"/>
          <p:nvPr/>
        </p:nvSpPr>
        <p:spPr>
          <a:xfrm>
            <a:off x="1858400" y="756533"/>
            <a:ext cx="3962700" cy="10773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500"/>
              <a:buFont typeface="Arial"/>
              <a:buNone/>
            </a:pPr>
            <a:r>
              <a:rPr b="1" lang="en-US" sz="2700">
                <a:solidFill>
                  <a:schemeClr val="lt1"/>
                </a:solidFill>
              </a:rPr>
              <a:t>I need help registering for an account.</a:t>
            </a:r>
            <a:endParaRPr b="1" sz="2700">
              <a:solidFill>
                <a:schemeClr val="lt1"/>
              </a:solidFill>
            </a:endParaRPr>
          </a:p>
        </p:txBody>
      </p:sp>
      <p:pic>
        <p:nvPicPr>
          <p:cNvPr id="382" name="Google Shape;382;p54"/>
          <p:cNvPicPr preferRelativeResize="0"/>
          <p:nvPr/>
        </p:nvPicPr>
        <p:blipFill>
          <a:blip r:embed="rId3">
            <a:alphaModFix/>
          </a:blip>
          <a:stretch>
            <a:fillRect/>
          </a:stretch>
        </p:blipFill>
        <p:spPr>
          <a:xfrm>
            <a:off x="790413" y="3587550"/>
            <a:ext cx="667600" cy="667600"/>
          </a:xfrm>
          <a:prstGeom prst="rect">
            <a:avLst/>
          </a:prstGeom>
          <a:noFill/>
          <a:ln>
            <a:noFill/>
          </a:ln>
        </p:spPr>
      </p:pic>
      <p:pic>
        <p:nvPicPr>
          <p:cNvPr id="383" name="Google Shape;383;p54"/>
          <p:cNvPicPr preferRelativeResize="0"/>
          <p:nvPr/>
        </p:nvPicPr>
        <p:blipFill>
          <a:blip r:embed="rId4">
            <a:alphaModFix/>
          </a:blip>
          <a:stretch>
            <a:fillRect/>
          </a:stretch>
        </p:blipFill>
        <p:spPr>
          <a:xfrm>
            <a:off x="837015" y="2308012"/>
            <a:ext cx="574425" cy="574400"/>
          </a:xfrm>
          <a:prstGeom prst="rect">
            <a:avLst/>
          </a:prstGeom>
          <a:noFill/>
          <a:ln>
            <a:noFill/>
          </a:ln>
        </p:spPr>
      </p:pic>
      <p:pic>
        <p:nvPicPr>
          <p:cNvPr id="384" name="Google Shape;384;p54"/>
          <p:cNvPicPr preferRelativeResize="0"/>
          <p:nvPr/>
        </p:nvPicPr>
        <p:blipFill>
          <a:blip r:embed="rId5">
            <a:alphaModFix/>
          </a:blip>
          <a:stretch>
            <a:fillRect/>
          </a:stretch>
        </p:blipFill>
        <p:spPr>
          <a:xfrm>
            <a:off x="723632" y="4817066"/>
            <a:ext cx="801200" cy="801200"/>
          </a:xfrm>
          <a:prstGeom prst="rect">
            <a:avLst/>
          </a:prstGeom>
          <a:noFill/>
          <a:ln>
            <a:noFill/>
          </a:ln>
        </p:spPr>
      </p:pic>
      <p:pic>
        <p:nvPicPr>
          <p:cNvPr id="385" name="Google Shape;385;p54"/>
          <p:cNvPicPr preferRelativeResize="0"/>
          <p:nvPr/>
        </p:nvPicPr>
        <p:blipFill>
          <a:blip r:embed="rId6">
            <a:alphaModFix/>
          </a:blip>
          <a:stretch>
            <a:fillRect/>
          </a:stretch>
        </p:blipFill>
        <p:spPr>
          <a:xfrm>
            <a:off x="837011" y="986483"/>
            <a:ext cx="574433" cy="574433"/>
          </a:xfrm>
          <a:prstGeom prst="rect">
            <a:avLst/>
          </a:prstGeom>
          <a:noFill/>
          <a:ln>
            <a:noFill/>
          </a:ln>
        </p:spPr>
      </p:pic>
      <p:pic>
        <p:nvPicPr>
          <p:cNvPr id="386" name="Google Shape;386;p54"/>
          <p:cNvPicPr preferRelativeResize="0"/>
          <p:nvPr/>
        </p:nvPicPr>
        <p:blipFill>
          <a:blip r:embed="rId7">
            <a:alphaModFix/>
          </a:blip>
          <a:stretch>
            <a:fillRect/>
          </a:stretch>
        </p:blipFill>
        <p:spPr>
          <a:xfrm>
            <a:off x="8436366" y="932466"/>
            <a:ext cx="1848800" cy="930008"/>
          </a:xfrm>
          <a:prstGeom prst="rect">
            <a:avLst/>
          </a:prstGeom>
          <a:noFill/>
          <a:ln>
            <a:noFill/>
          </a:ln>
        </p:spPr>
      </p:pic>
      <p:sp>
        <p:nvSpPr>
          <p:cNvPr id="387" name="Google Shape;387;p54"/>
          <p:cNvSpPr txBox="1"/>
          <p:nvPr/>
        </p:nvSpPr>
        <p:spPr>
          <a:xfrm>
            <a:off x="0" y="6062167"/>
            <a:ext cx="12192000" cy="661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700">
                <a:latin typeface="Roboto"/>
                <a:ea typeface="Roboto"/>
                <a:cs typeface="Roboto"/>
                <a:sym typeface="Roboto"/>
              </a:rPr>
              <a:t>Still have questions? Contact us at </a:t>
            </a:r>
            <a:r>
              <a:rPr lang="en-US" sz="2700" u="sng">
                <a:solidFill>
                  <a:srgbClr val="1155CC"/>
                </a:solidFill>
                <a:latin typeface="Roboto"/>
                <a:ea typeface="Roboto"/>
                <a:cs typeface="Roboto"/>
                <a:sym typeface="Roboto"/>
                <a:hlinkClick r:id="rId8">
                  <a:extLst>
                    <a:ext uri="{A12FA001-AC4F-418D-AE19-62706E023703}">
                      <ahyp:hlinkClr val="tx"/>
                    </a:ext>
                  </a:extLst>
                </a:hlinkClick>
              </a:rPr>
              <a:t>ociogrants@iowa.gov</a:t>
            </a:r>
            <a:r>
              <a:rPr lang="en-US" sz="2700">
                <a:latin typeface="Roboto"/>
                <a:ea typeface="Roboto"/>
                <a:cs typeface="Roboto"/>
                <a:sym typeface="Roboto"/>
              </a:rPr>
              <a:t> or call 515-218-1413</a:t>
            </a:r>
            <a:r>
              <a:rPr lang="en-US" sz="2700">
                <a:latin typeface="Roboto"/>
                <a:ea typeface="Roboto"/>
                <a:cs typeface="Roboto"/>
                <a:sym typeface="Roboto"/>
              </a:rPr>
              <a:t>.</a:t>
            </a:r>
            <a:endParaRPr sz="2700">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5"/>
          <p:cNvSpPr txBox="1"/>
          <p:nvPr>
            <p:ph type="title"/>
          </p:nvPr>
        </p:nvSpPr>
        <p:spPr>
          <a:xfrm>
            <a:off x="677325" y="609600"/>
            <a:ext cx="8596800" cy="5496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2"/>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Agenda</a:t>
            </a:r>
            <a:endParaRPr/>
          </a:p>
        </p:txBody>
      </p:sp>
      <p:sp>
        <p:nvSpPr>
          <p:cNvPr id="205" name="Google Shape;205;p32"/>
          <p:cNvSpPr txBox="1"/>
          <p:nvPr>
            <p:ph idx="1" type="body"/>
          </p:nvPr>
        </p:nvSpPr>
        <p:spPr>
          <a:xfrm>
            <a:off x="766859" y="2160589"/>
            <a:ext cx="8596800" cy="38808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Char char="►"/>
            </a:pPr>
            <a:r>
              <a:rPr lang="en-US" sz="2600"/>
              <a:t>Administration and Timeline</a:t>
            </a:r>
            <a:endParaRPr sz="2600"/>
          </a:p>
          <a:p>
            <a:pPr indent="-381000" lvl="0" marL="457200" rtl="0" algn="l">
              <a:spcBef>
                <a:spcPts val="0"/>
              </a:spcBef>
              <a:spcAft>
                <a:spcPts val="0"/>
              </a:spcAft>
              <a:buSzPts val="2400"/>
              <a:buChar char="►"/>
            </a:pPr>
            <a:r>
              <a:rPr lang="en-US" sz="2600"/>
              <a:t>Review of NOFA Exhibit A and CPF</a:t>
            </a:r>
            <a:endParaRPr sz="2600"/>
          </a:p>
          <a:p>
            <a:pPr indent="-393700" lvl="0" marL="457200" rtl="0" algn="l">
              <a:spcBef>
                <a:spcPts val="0"/>
              </a:spcBef>
              <a:spcAft>
                <a:spcPts val="0"/>
              </a:spcAft>
              <a:buSzPts val="2600"/>
              <a:buChar char="►"/>
            </a:pPr>
            <a:r>
              <a:rPr lang="en-US" sz="2600"/>
              <a:t>Review of Map V5</a:t>
            </a:r>
            <a:endParaRPr sz="2600"/>
          </a:p>
          <a:p>
            <a:pPr indent="-381000" lvl="0" marL="457200" rtl="0" algn="l">
              <a:spcBef>
                <a:spcPts val="0"/>
              </a:spcBef>
              <a:spcAft>
                <a:spcPts val="0"/>
              </a:spcAft>
              <a:buSzPts val="2400"/>
              <a:buChar char="►"/>
            </a:pPr>
            <a:r>
              <a:rPr lang="en-US" sz="2600"/>
              <a:t>Review of Broadband Core Application</a:t>
            </a:r>
            <a:endParaRPr sz="2600"/>
          </a:p>
          <a:p>
            <a:pPr indent="-381000" lvl="0" marL="457200" rtl="0" algn="l">
              <a:spcBef>
                <a:spcPts val="0"/>
              </a:spcBef>
              <a:spcAft>
                <a:spcPts val="0"/>
              </a:spcAft>
              <a:buSzPts val="2400"/>
              <a:buChar char="►"/>
            </a:pPr>
            <a:r>
              <a:rPr lang="en-US" sz="2600"/>
              <a:t>Review of Application Materials</a:t>
            </a:r>
            <a:endParaRPr sz="2600"/>
          </a:p>
          <a:p>
            <a:pPr indent="-381000" lvl="0" marL="457200" rtl="0" algn="l">
              <a:spcBef>
                <a:spcPts val="0"/>
              </a:spcBef>
              <a:spcAft>
                <a:spcPts val="0"/>
              </a:spcAft>
              <a:buSzPts val="2400"/>
              <a:buChar char="►"/>
            </a:pPr>
            <a:r>
              <a:rPr lang="en-US" sz="2600"/>
              <a:t>Review of Request for Confidentiality</a:t>
            </a:r>
            <a:endParaRPr sz="2600"/>
          </a:p>
          <a:p>
            <a:pPr indent="-381000" lvl="0" marL="457200" rtl="0" algn="l">
              <a:spcBef>
                <a:spcPts val="0"/>
              </a:spcBef>
              <a:spcAft>
                <a:spcPts val="0"/>
              </a:spcAft>
              <a:buSzPts val="2400"/>
              <a:buChar char="►"/>
            </a:pPr>
            <a:r>
              <a:rPr lang="en-US" sz="2600"/>
              <a:t>Technical Assistance Resources</a:t>
            </a:r>
            <a:endParaRPr sz="2600"/>
          </a:p>
          <a:p>
            <a:pPr indent="-381000" lvl="0" marL="457200" rtl="0" algn="l">
              <a:spcBef>
                <a:spcPts val="0"/>
              </a:spcBef>
              <a:spcAft>
                <a:spcPts val="0"/>
              </a:spcAft>
              <a:buSzPts val="2400"/>
              <a:buChar char="►"/>
            </a:pPr>
            <a:r>
              <a:rPr lang="en-US" sz="2600"/>
              <a:t>Questions and Answers</a:t>
            </a:r>
            <a:endParaRPr sz="2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3"/>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Administration	</a:t>
            </a:r>
            <a:endParaRPr/>
          </a:p>
        </p:txBody>
      </p:sp>
      <p:sp>
        <p:nvSpPr>
          <p:cNvPr id="211" name="Google Shape;211;p33"/>
          <p:cNvSpPr txBox="1"/>
          <p:nvPr>
            <p:ph idx="1" type="body"/>
          </p:nvPr>
        </p:nvSpPr>
        <p:spPr>
          <a:xfrm>
            <a:off x="552450" y="1613650"/>
            <a:ext cx="9467700" cy="39807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sz="2300"/>
              <a:t>This conference is being recorded. The recording and the slide deck will be made available on our website within the next week.</a:t>
            </a:r>
            <a:endParaRPr sz="2300"/>
          </a:p>
          <a:p>
            <a:pPr indent="-381000" lvl="0" marL="457200" rtl="0" algn="l">
              <a:spcBef>
                <a:spcPts val="0"/>
              </a:spcBef>
              <a:spcAft>
                <a:spcPts val="0"/>
              </a:spcAft>
              <a:buSzPts val="2400"/>
              <a:buChar char="►"/>
            </a:pPr>
            <a:r>
              <a:rPr lang="en-US" sz="2300"/>
              <a:t>Please mute your audio and type your questions into the chat window. Questions will be addressed throughout the meeting.</a:t>
            </a:r>
            <a:endParaRPr sz="2300"/>
          </a:p>
          <a:p>
            <a:pPr indent="-381000" lvl="0" marL="457200" rtl="0" algn="l">
              <a:spcBef>
                <a:spcPts val="0"/>
              </a:spcBef>
              <a:spcAft>
                <a:spcPts val="0"/>
              </a:spcAft>
              <a:buSzPts val="2400"/>
              <a:buChar char="►"/>
            </a:pPr>
            <a:r>
              <a:rPr lang="en-US" sz="2300"/>
              <a:t>Any answers provided today are non-binding on the office.</a:t>
            </a:r>
            <a:endParaRPr sz="2300"/>
          </a:p>
          <a:p>
            <a:pPr indent="-381000" lvl="0" marL="457200" rtl="0" algn="l">
              <a:spcBef>
                <a:spcPts val="0"/>
              </a:spcBef>
              <a:spcAft>
                <a:spcPts val="0"/>
              </a:spcAft>
              <a:buSzPts val="2400"/>
              <a:buChar char="►"/>
            </a:pPr>
            <a:r>
              <a:rPr lang="en-US" sz="2300"/>
              <a:t>For a binding response, questions must be submitted via a Google Form that will be live at the close of this conference. Questions can be submitted through July 7.</a:t>
            </a:r>
            <a:endParaRPr sz="2300"/>
          </a:p>
          <a:p>
            <a:pPr indent="-381000" lvl="0" marL="457200" rtl="0" algn="l">
              <a:spcBef>
                <a:spcPts val="0"/>
              </a:spcBef>
              <a:spcAft>
                <a:spcPts val="0"/>
              </a:spcAft>
              <a:buSzPts val="2400"/>
              <a:buChar char="►"/>
            </a:pPr>
            <a:r>
              <a:rPr lang="en-US" sz="2300"/>
              <a:t>Helpdesk email: ociogrants@iowa.gov </a:t>
            </a:r>
            <a:endParaRPr sz="2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4"/>
          <p:cNvSpPr txBox="1"/>
          <p:nvPr>
            <p:ph type="title"/>
          </p:nvPr>
        </p:nvSpPr>
        <p:spPr>
          <a:xfrm>
            <a:off x="666775" y="609600"/>
            <a:ext cx="8596800" cy="709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Timeline</a:t>
            </a:r>
            <a:endParaRPr/>
          </a:p>
        </p:txBody>
      </p:sp>
      <p:graphicFrame>
        <p:nvGraphicFramePr>
          <p:cNvPr id="217" name="Google Shape;217;p34"/>
          <p:cNvGraphicFramePr/>
          <p:nvPr/>
        </p:nvGraphicFramePr>
        <p:xfrm>
          <a:off x="963375" y="1318800"/>
          <a:ext cx="3000000" cy="3000000"/>
        </p:xfrm>
        <a:graphic>
          <a:graphicData uri="http://schemas.openxmlformats.org/drawingml/2006/table">
            <a:tbl>
              <a:tblPr bandCol="1" bandRow="1">
                <a:noFill/>
                <a:tableStyleId>{25C4BF1A-2245-481B-ACD9-F74B2C8F9E0A}</a:tableStyleId>
              </a:tblPr>
              <a:tblGrid>
                <a:gridCol w="5330025"/>
                <a:gridCol w="2704800"/>
              </a:tblGrid>
              <a:tr h="358075">
                <a:tc>
                  <a:txBody>
                    <a:bodyPr/>
                    <a:lstStyle/>
                    <a:p>
                      <a:pPr indent="0" lvl="0" marL="0" rtl="0" algn="ctr">
                        <a:lnSpc>
                          <a:spcPct val="114583"/>
                        </a:lnSpc>
                        <a:spcBef>
                          <a:spcPts val="0"/>
                        </a:spcBef>
                        <a:spcAft>
                          <a:spcPts val="0"/>
                        </a:spcAft>
                        <a:buNone/>
                      </a:pPr>
                      <a:r>
                        <a:rPr b="1" lang="en-US" sz="1800">
                          <a:latin typeface="Times New Roman"/>
                          <a:ea typeface="Times New Roman"/>
                          <a:cs typeface="Times New Roman"/>
                          <a:sym typeface="Times New Roman"/>
                        </a:rPr>
                        <a:t>EVENT</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c>
                  <a:txBody>
                    <a:bodyPr/>
                    <a:lstStyle/>
                    <a:p>
                      <a:pPr indent="0" lvl="0" marL="0" rtl="0" algn="ctr">
                        <a:lnSpc>
                          <a:spcPct val="114583"/>
                        </a:lnSpc>
                        <a:spcBef>
                          <a:spcPts val="0"/>
                        </a:spcBef>
                        <a:spcAft>
                          <a:spcPts val="0"/>
                        </a:spcAft>
                        <a:buNone/>
                      </a:pPr>
                      <a:r>
                        <a:rPr b="1" lang="en-US" sz="1800">
                          <a:latin typeface="Times New Roman"/>
                          <a:ea typeface="Times New Roman"/>
                          <a:cs typeface="Times New Roman"/>
                          <a:sym typeface="Times New Roman"/>
                        </a:rPr>
                        <a:t>DATE</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r>
              <a:tr h="347525">
                <a:tc>
                  <a:txBody>
                    <a:bodyPr/>
                    <a:lstStyle/>
                    <a:p>
                      <a:pPr indent="-457200" lvl="0" marL="628650" rtl="0" algn="just">
                        <a:spcBef>
                          <a:spcPts val="0"/>
                        </a:spcBef>
                        <a:spcAft>
                          <a:spcPts val="0"/>
                        </a:spcAft>
                        <a:buNone/>
                      </a:pPr>
                      <a:r>
                        <a:rPr lang="en-US" sz="1800">
                          <a:latin typeface="Times New Roman"/>
                          <a:ea typeface="Times New Roman"/>
                          <a:cs typeface="Times New Roman"/>
                          <a:sym typeface="Times New Roman"/>
                        </a:rPr>
                        <a:t>1.7.1 NOFA Pre-Publication Notice</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c>
                  <a:txBody>
                    <a:bodyPr/>
                    <a:lstStyle/>
                    <a:p>
                      <a:pPr indent="0" lvl="0" marL="66675" rtl="0" algn="l">
                        <a:lnSpc>
                          <a:spcPct val="114583"/>
                        </a:lnSpc>
                        <a:spcBef>
                          <a:spcPts val="0"/>
                        </a:spcBef>
                        <a:spcAft>
                          <a:spcPts val="0"/>
                        </a:spcAft>
                        <a:buNone/>
                      </a:pPr>
                      <a:r>
                        <a:rPr lang="en-US" sz="1800">
                          <a:latin typeface="Times New Roman"/>
                          <a:ea typeface="Times New Roman"/>
                          <a:cs typeface="Times New Roman"/>
                          <a:sym typeface="Times New Roman"/>
                        </a:rPr>
                        <a:t>6/15/23</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r>
              <a:tr h="347525">
                <a:tc>
                  <a:txBody>
                    <a:bodyPr/>
                    <a:lstStyle/>
                    <a:p>
                      <a:pPr indent="0" lvl="0" marL="171450" rtl="0" algn="l">
                        <a:lnSpc>
                          <a:spcPct val="114583"/>
                        </a:lnSpc>
                        <a:spcBef>
                          <a:spcPts val="0"/>
                        </a:spcBef>
                        <a:spcAft>
                          <a:spcPts val="0"/>
                        </a:spcAft>
                        <a:buNone/>
                      </a:pPr>
                      <a:r>
                        <a:rPr lang="en-US" sz="1800">
                          <a:latin typeface="Times New Roman"/>
                          <a:ea typeface="Times New Roman"/>
                          <a:cs typeface="Times New Roman"/>
                          <a:sym typeface="Times New Roman"/>
                        </a:rPr>
                        <a:t>1.7.2 Written Questions and Responses</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800">
                          <a:latin typeface="Times New Roman"/>
                          <a:ea typeface="Times New Roman"/>
                          <a:cs typeface="Times New Roman"/>
                          <a:sym typeface="Times New Roman"/>
                        </a:rPr>
                        <a:t>When </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solidFill>
                      <a:srgbClr val="000000"/>
                    </a:solidFill>
                  </a:tcPr>
                </a:tc>
              </a:tr>
              <a:tr h="347525">
                <a:tc>
                  <a:txBody>
                    <a:bodyPr/>
                    <a:lstStyle/>
                    <a:p>
                      <a:pPr indent="0" lvl="0" marL="571500" rtl="0" algn="l">
                        <a:lnSpc>
                          <a:spcPct val="114583"/>
                        </a:lnSpc>
                        <a:spcBef>
                          <a:spcPts val="0"/>
                        </a:spcBef>
                        <a:spcAft>
                          <a:spcPts val="0"/>
                        </a:spcAft>
                        <a:buNone/>
                      </a:pPr>
                      <a:r>
                        <a:rPr lang="en-US" sz="1800">
                          <a:latin typeface="Times New Roman"/>
                          <a:ea typeface="Times New Roman"/>
                          <a:cs typeface="Times New Roman"/>
                          <a:sym typeface="Times New Roman"/>
                        </a:rPr>
                        <a:t>1.7.2.1 Pre-Application Conference:</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US" sz="1800">
                          <a:latin typeface="Times New Roman"/>
                          <a:ea typeface="Times New Roman"/>
                          <a:cs typeface="Times New Roman"/>
                          <a:sym typeface="Times New Roman"/>
                        </a:rPr>
                        <a:t> 6/28/23 at 2:00 CST</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r>
              <a:tr h="347525">
                <a:tc>
                  <a:txBody>
                    <a:bodyPr/>
                    <a:lstStyle/>
                    <a:p>
                      <a:pPr indent="400050" lvl="0" marL="171450" rtl="0" algn="l">
                        <a:lnSpc>
                          <a:spcPct val="102916"/>
                        </a:lnSpc>
                        <a:spcBef>
                          <a:spcPts val="0"/>
                        </a:spcBef>
                        <a:spcAft>
                          <a:spcPts val="0"/>
                        </a:spcAft>
                        <a:buNone/>
                      </a:pPr>
                      <a:r>
                        <a:rPr lang="en-US" sz="1800">
                          <a:latin typeface="Times New Roman"/>
                          <a:ea typeface="Times New Roman"/>
                          <a:cs typeface="Times New Roman"/>
                          <a:sym typeface="Times New Roman"/>
                        </a:rPr>
                        <a:t>1.7.2.2 Written Questions Submissions:</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FFFFFF"/>
                      </a:solidFill>
                      <a:prstDash val="solid"/>
                      <a:round/>
                      <a:headEnd len="sm" w="sm" type="none"/>
                      <a:tailEnd len="sm" w="sm" type="none"/>
                    </a:lnT>
                    <a:lnB cap="flat" cmpd="sng" w="11125">
                      <a:solidFill>
                        <a:srgbClr val="FFFFFF"/>
                      </a:solidFill>
                      <a:prstDash val="solid"/>
                      <a:round/>
                      <a:headEnd len="sm" w="sm" type="none"/>
                      <a:tailEnd len="sm" w="sm" type="none"/>
                    </a:lnB>
                  </a:tcPr>
                </a:tc>
                <a:tc>
                  <a:txBody>
                    <a:bodyPr/>
                    <a:lstStyle/>
                    <a:p>
                      <a:pPr indent="0" lvl="0" marL="67310" rtl="0" algn="l">
                        <a:lnSpc>
                          <a:spcPct val="114583"/>
                        </a:lnSpc>
                        <a:spcBef>
                          <a:spcPts val="0"/>
                        </a:spcBef>
                        <a:spcAft>
                          <a:spcPts val="0"/>
                        </a:spcAft>
                        <a:buNone/>
                      </a:pPr>
                      <a:r>
                        <a:rPr lang="en-US" sz="1800">
                          <a:latin typeface="Times New Roman"/>
                          <a:ea typeface="Times New Roman"/>
                          <a:cs typeface="Times New Roman"/>
                          <a:sym typeface="Times New Roman"/>
                        </a:rPr>
                        <a:t>6/28/23 - 7/07/23</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r>
              <a:tr h="347525">
                <a:tc>
                  <a:txBody>
                    <a:bodyPr/>
                    <a:lstStyle/>
                    <a:p>
                      <a:pPr indent="400050" lvl="0" marL="171450" rtl="0" algn="l">
                        <a:lnSpc>
                          <a:spcPct val="102916"/>
                        </a:lnSpc>
                        <a:spcBef>
                          <a:spcPts val="0"/>
                        </a:spcBef>
                        <a:spcAft>
                          <a:spcPts val="0"/>
                        </a:spcAft>
                        <a:buNone/>
                      </a:pPr>
                      <a:r>
                        <a:rPr lang="en-US" sz="1800">
                          <a:latin typeface="Times New Roman"/>
                          <a:ea typeface="Times New Roman"/>
                          <a:cs typeface="Times New Roman"/>
                          <a:sym typeface="Times New Roman"/>
                        </a:rPr>
                        <a:t>1.7.2.3 Responses Posted By:</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FFFFFF"/>
                      </a:solidFill>
                      <a:prstDash val="solid"/>
                      <a:round/>
                      <a:headEnd len="sm" w="sm" type="none"/>
                      <a:tailEnd len="sm" w="sm" type="none"/>
                    </a:lnT>
                    <a:lnB cap="flat" cmpd="sng" w="11125">
                      <a:solidFill>
                        <a:srgbClr val="000000"/>
                      </a:solidFill>
                      <a:prstDash val="solid"/>
                      <a:round/>
                      <a:headEnd len="sm" w="sm" type="none"/>
                      <a:tailEnd len="sm" w="sm" type="none"/>
                    </a:lnB>
                  </a:tcPr>
                </a:tc>
                <a:tc>
                  <a:txBody>
                    <a:bodyPr/>
                    <a:lstStyle/>
                    <a:p>
                      <a:pPr indent="0" lvl="0" marL="57150" rtl="0" algn="l">
                        <a:lnSpc>
                          <a:spcPct val="114583"/>
                        </a:lnSpc>
                        <a:spcBef>
                          <a:spcPts val="0"/>
                        </a:spcBef>
                        <a:spcAft>
                          <a:spcPts val="0"/>
                        </a:spcAft>
                        <a:buNone/>
                      </a:pPr>
                      <a:r>
                        <a:rPr lang="en-US" sz="1800">
                          <a:latin typeface="Times New Roman"/>
                          <a:ea typeface="Times New Roman"/>
                          <a:cs typeface="Times New Roman"/>
                          <a:sym typeface="Times New Roman"/>
                        </a:rPr>
                        <a:t>7/14/23</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r>
              <a:tr h="631875">
                <a:tc>
                  <a:txBody>
                    <a:bodyPr/>
                    <a:lstStyle/>
                    <a:p>
                      <a:pPr indent="-514350" lvl="0" marL="685800" rtl="0" algn="l">
                        <a:lnSpc>
                          <a:spcPct val="102916"/>
                        </a:lnSpc>
                        <a:spcBef>
                          <a:spcPts val="0"/>
                        </a:spcBef>
                        <a:spcAft>
                          <a:spcPts val="0"/>
                        </a:spcAft>
                        <a:buNone/>
                      </a:pPr>
                      <a:r>
                        <a:rPr lang="en-US" sz="1800">
                          <a:latin typeface="Times New Roman"/>
                          <a:ea typeface="Times New Roman"/>
                          <a:cs typeface="Times New Roman"/>
                          <a:sym typeface="Times New Roman"/>
                        </a:rPr>
                        <a:t>1.7.3 NOFA Issuance; Application Acceptance Window Opens </a:t>
                      </a:r>
                      <a:r>
                        <a:rPr b="1" lang="en-US" sz="1800">
                          <a:latin typeface="Times New Roman"/>
                          <a:ea typeface="Times New Roman"/>
                          <a:cs typeface="Times New Roman"/>
                          <a:sym typeface="Times New Roman"/>
                        </a:rPr>
                        <a:t>(no Applications will be accepted </a:t>
                      </a:r>
                      <a:r>
                        <a:rPr b="1" lang="en-US" sz="1800" u="sng">
                          <a:latin typeface="Times New Roman"/>
                          <a:ea typeface="Times New Roman"/>
                          <a:cs typeface="Times New Roman"/>
                          <a:sym typeface="Times New Roman"/>
                        </a:rPr>
                        <a:t>prior</a:t>
                      </a:r>
                      <a:r>
                        <a:rPr b="1" lang="en-US" sz="1800">
                          <a:latin typeface="Times New Roman"/>
                          <a:ea typeface="Times New Roman"/>
                          <a:cs typeface="Times New Roman"/>
                          <a:sym typeface="Times New Roman"/>
                        </a:rPr>
                        <a:t> to this date and time)</a:t>
                      </a:r>
                      <a:endParaRPr b="1"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c>
                  <a:txBody>
                    <a:bodyPr/>
                    <a:lstStyle/>
                    <a:p>
                      <a:pPr indent="0" lvl="0" marL="57150" rtl="0" algn="l">
                        <a:spcBef>
                          <a:spcPts val="45"/>
                        </a:spcBef>
                        <a:spcAft>
                          <a:spcPts val="0"/>
                        </a:spcAft>
                        <a:buNone/>
                      </a:pPr>
                      <a:r>
                        <a:rPr lang="en-US" sz="1800">
                          <a:latin typeface="Times New Roman"/>
                          <a:ea typeface="Times New Roman"/>
                          <a:cs typeface="Times New Roman"/>
                          <a:sym typeface="Times New Roman"/>
                        </a:rPr>
                        <a:t>7/14/23</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r>
              <a:tr h="600300">
                <a:tc>
                  <a:txBody>
                    <a:bodyPr/>
                    <a:lstStyle/>
                    <a:p>
                      <a:pPr indent="-514350" lvl="0" marL="685800" marR="114300" rtl="0" algn="l">
                        <a:spcBef>
                          <a:spcPts val="0"/>
                        </a:spcBef>
                        <a:spcAft>
                          <a:spcPts val="0"/>
                        </a:spcAft>
                        <a:buNone/>
                      </a:pPr>
                      <a:r>
                        <a:rPr lang="en-US" sz="1800">
                          <a:latin typeface="Times New Roman"/>
                          <a:ea typeface="Times New Roman"/>
                          <a:cs typeface="Times New Roman"/>
                          <a:sym typeface="Times New Roman"/>
                        </a:rPr>
                        <a:t>1.7.4 Application Acceptance Window Closes/ Applications Due </a:t>
                      </a:r>
                      <a:r>
                        <a:rPr b="1" lang="en-US" sz="1800">
                          <a:latin typeface="Times New Roman"/>
                          <a:ea typeface="Times New Roman"/>
                          <a:cs typeface="Times New Roman"/>
                          <a:sym typeface="Times New Roman"/>
                        </a:rPr>
                        <a:t>(no Applications will be accepted </a:t>
                      </a:r>
                      <a:r>
                        <a:rPr b="1" lang="en-US" sz="1800" u="sng">
                          <a:latin typeface="Times New Roman"/>
                          <a:ea typeface="Times New Roman"/>
                          <a:cs typeface="Times New Roman"/>
                          <a:sym typeface="Times New Roman"/>
                        </a:rPr>
                        <a:t>after</a:t>
                      </a:r>
                      <a:r>
                        <a:rPr b="1" lang="en-US" sz="1800">
                          <a:latin typeface="Times New Roman"/>
                          <a:ea typeface="Times New Roman"/>
                          <a:cs typeface="Times New Roman"/>
                          <a:sym typeface="Times New Roman"/>
                        </a:rPr>
                        <a:t> this date and time)</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c>
                  <a:txBody>
                    <a:bodyPr/>
                    <a:lstStyle/>
                    <a:p>
                      <a:pPr indent="0" lvl="0" marL="67310" rtl="0" algn="l">
                        <a:lnSpc>
                          <a:spcPct val="102916"/>
                        </a:lnSpc>
                        <a:spcBef>
                          <a:spcPts val="0"/>
                        </a:spcBef>
                        <a:spcAft>
                          <a:spcPts val="0"/>
                        </a:spcAft>
                        <a:buNone/>
                      </a:pPr>
                      <a:r>
                        <a:rPr lang="en-US" sz="1800">
                          <a:latin typeface="Times New Roman"/>
                          <a:ea typeface="Times New Roman"/>
                          <a:cs typeface="Times New Roman"/>
                          <a:sym typeface="Times New Roman"/>
                        </a:rPr>
                        <a:t>8/25/23, </a:t>
                      </a:r>
                      <a:r>
                        <a:rPr lang="en-US" sz="1800">
                          <a:latin typeface="Times New Roman"/>
                          <a:ea typeface="Times New Roman"/>
                          <a:cs typeface="Times New Roman"/>
                          <a:sym typeface="Times New Roman"/>
                        </a:rPr>
                        <a:t>5:00 PM CST</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r>
              <a:tr h="371700">
                <a:tc>
                  <a:txBody>
                    <a:bodyPr/>
                    <a:lstStyle/>
                    <a:p>
                      <a:pPr indent="-400050" lvl="0" marL="571500" rtl="0" algn="just">
                        <a:spcBef>
                          <a:spcPts val="0"/>
                        </a:spcBef>
                        <a:spcAft>
                          <a:spcPts val="0"/>
                        </a:spcAft>
                        <a:buNone/>
                      </a:pPr>
                      <a:r>
                        <a:rPr lang="en-US" sz="1800">
                          <a:latin typeface="Times New Roman"/>
                          <a:ea typeface="Times New Roman"/>
                          <a:cs typeface="Times New Roman"/>
                          <a:sym typeface="Times New Roman"/>
                        </a:rPr>
                        <a:t>1.7.5 Application Review Ends:</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c>
                  <a:txBody>
                    <a:bodyPr/>
                    <a:lstStyle/>
                    <a:p>
                      <a:pPr indent="0" lvl="0" marL="66675" rtl="0" algn="l">
                        <a:lnSpc>
                          <a:spcPct val="102916"/>
                        </a:lnSpc>
                        <a:spcBef>
                          <a:spcPts val="0"/>
                        </a:spcBef>
                        <a:spcAft>
                          <a:spcPts val="0"/>
                        </a:spcAft>
                        <a:buNone/>
                      </a:pPr>
                      <a:r>
                        <a:rPr lang="en-US" sz="1800">
                          <a:latin typeface="Times New Roman"/>
                          <a:ea typeface="Times New Roman"/>
                          <a:cs typeface="Times New Roman"/>
                          <a:sym typeface="Times New Roman"/>
                        </a:rPr>
                        <a:t>9/22/23</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r>
              <a:tr h="600300">
                <a:tc>
                  <a:txBody>
                    <a:bodyPr/>
                    <a:lstStyle/>
                    <a:p>
                      <a:pPr indent="-514350" lvl="0" marL="685800" marR="123825" rtl="0" algn="l">
                        <a:spcBef>
                          <a:spcPts val="0"/>
                        </a:spcBef>
                        <a:spcAft>
                          <a:spcPts val="0"/>
                        </a:spcAft>
                        <a:buNone/>
                      </a:pPr>
                      <a:r>
                        <a:rPr lang="en-US" sz="1800">
                          <a:latin typeface="Times New Roman"/>
                          <a:ea typeface="Times New Roman"/>
                          <a:cs typeface="Times New Roman"/>
                          <a:sym typeface="Times New Roman"/>
                        </a:rPr>
                        <a:t>1.7.6 Final Agency Decision(s)/Notice of Intent to Award (Anticipated)</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c>
                  <a:txBody>
                    <a:bodyPr/>
                    <a:lstStyle/>
                    <a:p>
                      <a:pPr indent="0" lvl="0" marL="57150" rtl="0" algn="l">
                        <a:spcBef>
                          <a:spcPts val="0"/>
                        </a:spcBef>
                        <a:spcAft>
                          <a:spcPts val="0"/>
                        </a:spcAft>
                        <a:buNone/>
                      </a:pPr>
                      <a:r>
                        <a:rPr lang="en-US" sz="1800">
                          <a:latin typeface="Times New Roman"/>
                          <a:ea typeface="Times New Roman"/>
                          <a:cs typeface="Times New Roman"/>
                          <a:sym typeface="Times New Roman"/>
                        </a:rPr>
                        <a:t>9/22/23</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r>
              <a:tr h="499925">
                <a:tc>
                  <a:txBody>
                    <a:bodyPr/>
                    <a:lstStyle/>
                    <a:p>
                      <a:pPr indent="0" lvl="0" marL="171450" rtl="0" algn="just">
                        <a:spcBef>
                          <a:spcPts val="0"/>
                        </a:spcBef>
                        <a:spcAft>
                          <a:spcPts val="0"/>
                        </a:spcAft>
                        <a:buNone/>
                      </a:pPr>
                      <a:r>
                        <a:rPr lang="en-US" sz="1800">
                          <a:latin typeface="Times New Roman"/>
                          <a:ea typeface="Times New Roman"/>
                          <a:cs typeface="Times New Roman"/>
                          <a:sym typeface="Times New Roman"/>
                        </a:rPr>
                        <a:t>1.7.7  Grant Agreement Negotiation and Execution</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c>
                  <a:txBody>
                    <a:bodyPr/>
                    <a:lstStyle/>
                    <a:p>
                      <a:pPr indent="0" lvl="0" marL="67310" rtl="0" algn="l">
                        <a:lnSpc>
                          <a:spcPct val="114583"/>
                        </a:lnSpc>
                        <a:spcBef>
                          <a:spcPts val="0"/>
                        </a:spcBef>
                        <a:spcAft>
                          <a:spcPts val="0"/>
                        </a:spcAft>
                        <a:buNone/>
                      </a:pPr>
                      <a:r>
                        <a:rPr lang="en-US" sz="1800">
                          <a:latin typeface="Times New Roman"/>
                          <a:ea typeface="Times New Roman"/>
                          <a:cs typeface="Times New Roman"/>
                          <a:sym typeface="Times New Roman"/>
                        </a:rPr>
                        <a:t>10/27/23</a:t>
                      </a:r>
                      <a:endParaRPr sz="1800">
                        <a:latin typeface="Times New Roman"/>
                        <a:ea typeface="Times New Roman"/>
                        <a:cs typeface="Times New Roman"/>
                        <a:sym typeface="Times New Roman"/>
                      </a:endParaRPr>
                    </a:p>
                  </a:txBody>
                  <a:tcPr marT="0" marB="0" marR="0" marL="0">
                    <a:lnL cap="flat" cmpd="sng" w="11125">
                      <a:solidFill>
                        <a:srgbClr val="000000"/>
                      </a:solidFill>
                      <a:prstDash val="solid"/>
                      <a:round/>
                      <a:headEnd len="sm" w="sm" type="none"/>
                      <a:tailEnd len="sm" w="sm" type="none"/>
                    </a:lnL>
                    <a:lnR cap="flat" cmpd="sng" w="11125">
                      <a:solidFill>
                        <a:srgbClr val="000000"/>
                      </a:solidFill>
                      <a:prstDash val="solid"/>
                      <a:round/>
                      <a:headEnd len="sm" w="sm" type="none"/>
                      <a:tailEnd len="sm" w="sm" type="none"/>
                    </a:lnR>
                    <a:lnT cap="flat" cmpd="sng" w="11125">
                      <a:solidFill>
                        <a:srgbClr val="000000"/>
                      </a:solidFill>
                      <a:prstDash val="solid"/>
                      <a:round/>
                      <a:headEnd len="sm" w="sm" type="none"/>
                      <a:tailEnd len="sm" w="sm" type="none"/>
                    </a:lnT>
                    <a:lnB cap="flat" cmpd="sng" w="11125">
                      <a:solidFill>
                        <a:srgbClr val="000000"/>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NOFA #008 Highlights</a:t>
            </a:r>
            <a:endParaRPr/>
          </a:p>
        </p:txBody>
      </p:sp>
      <p:sp>
        <p:nvSpPr>
          <p:cNvPr id="223" name="Google Shape;223;p35"/>
          <p:cNvSpPr txBox="1"/>
          <p:nvPr>
            <p:ph idx="1" type="body"/>
          </p:nvPr>
        </p:nvSpPr>
        <p:spPr>
          <a:xfrm>
            <a:off x="677325" y="1352078"/>
            <a:ext cx="8596800" cy="4942800"/>
          </a:xfrm>
          <a:prstGeom prst="rect">
            <a:avLst/>
          </a:prstGeom>
        </p:spPr>
        <p:txBody>
          <a:bodyPr anchorCtr="0" anchor="t" bIns="45700" lIns="91425" spcFirstLastPara="1" rIns="91425" wrap="square" tIns="45700">
            <a:normAutofit fontScale="92500" lnSpcReduction="10000"/>
          </a:bodyPr>
          <a:lstStyle/>
          <a:p>
            <a:pPr indent="-342550" lvl="0" marL="457200" rtl="0" algn="l">
              <a:spcBef>
                <a:spcPts val="1000"/>
              </a:spcBef>
              <a:spcAft>
                <a:spcPts val="0"/>
              </a:spcAft>
              <a:buSzPct val="84347"/>
              <a:buChar char="►"/>
            </a:pPr>
            <a:r>
              <a:rPr lang="en-US" sz="2300"/>
              <a:t>$148,960,000 million in funding </a:t>
            </a:r>
            <a:r>
              <a:rPr lang="en-US" sz="2300"/>
              <a:t>available</a:t>
            </a:r>
            <a:endParaRPr sz="2300"/>
          </a:p>
          <a:p>
            <a:pPr indent="-342550" lvl="0" marL="457200" rtl="0" algn="l">
              <a:spcBef>
                <a:spcPts val="1000"/>
              </a:spcBef>
              <a:spcAft>
                <a:spcPts val="0"/>
              </a:spcAft>
              <a:buSzPct val="84347"/>
              <a:buChar char="►"/>
            </a:pPr>
            <a:r>
              <a:rPr lang="en-US" sz="2300"/>
              <a:t>Federally-funded. American Rescue Plan Act Capital Projects Fund (CPF)</a:t>
            </a:r>
            <a:endParaRPr sz="2300"/>
          </a:p>
          <a:p>
            <a:pPr indent="-342550" lvl="0" marL="457200" rtl="0" algn="l">
              <a:spcBef>
                <a:spcPts val="1000"/>
              </a:spcBef>
              <a:spcAft>
                <a:spcPts val="0"/>
              </a:spcAft>
              <a:buSzPct val="84347"/>
              <a:buChar char="►"/>
            </a:pPr>
            <a:r>
              <a:rPr lang="en-US" sz="2300"/>
              <a:t>Adds requirements for reporting and monitoring</a:t>
            </a:r>
            <a:endParaRPr sz="2300"/>
          </a:p>
          <a:p>
            <a:pPr indent="-351948" lvl="1" marL="914400" rtl="0" algn="l">
              <a:spcBef>
                <a:spcPts val="1000"/>
              </a:spcBef>
              <a:spcAft>
                <a:spcPts val="0"/>
              </a:spcAft>
              <a:buSzPct val="91304"/>
              <a:buChar char="►"/>
            </a:pPr>
            <a:r>
              <a:rPr lang="en-US" sz="2300"/>
              <a:t>Projects awarded grant funds of $5 million or more will have additional obligations.</a:t>
            </a:r>
            <a:endParaRPr sz="2300"/>
          </a:p>
          <a:p>
            <a:pPr indent="-342550" lvl="0" marL="457200" rtl="0" algn="l">
              <a:spcBef>
                <a:spcPts val="1000"/>
              </a:spcBef>
              <a:spcAft>
                <a:spcPts val="0"/>
              </a:spcAft>
              <a:buSzPct val="84347"/>
              <a:buChar char="►"/>
            </a:pPr>
            <a:r>
              <a:rPr lang="en-US" sz="2300"/>
              <a:t>Prioritizes 96 Broadband Intervention Zones (ITQ)</a:t>
            </a:r>
            <a:endParaRPr sz="2300"/>
          </a:p>
          <a:p>
            <a:pPr indent="-342550" lvl="0" marL="457200" rtl="0" algn="l">
              <a:spcBef>
                <a:spcPts val="1000"/>
              </a:spcBef>
              <a:spcAft>
                <a:spcPts val="0"/>
              </a:spcAft>
              <a:buSzPct val="84347"/>
              <a:buChar char="►"/>
            </a:pPr>
            <a:r>
              <a:rPr lang="en-US" sz="2300"/>
              <a:t>Up to 80% matching funds available to Eligible Service Locations</a:t>
            </a:r>
            <a:endParaRPr sz="2300"/>
          </a:p>
          <a:p>
            <a:pPr indent="-342550" lvl="0" marL="457200" rtl="0" algn="l">
              <a:spcBef>
                <a:spcPts val="1000"/>
              </a:spcBef>
              <a:spcAft>
                <a:spcPts val="0"/>
              </a:spcAft>
              <a:buSzPct val="84347"/>
              <a:buChar char="►"/>
            </a:pPr>
            <a:r>
              <a:rPr lang="en-US" sz="2300"/>
              <a:t>100/100 buildout, however 100/20 </a:t>
            </a:r>
            <a:r>
              <a:rPr lang="en-US" sz="2300"/>
              <a:t>buildout</a:t>
            </a:r>
            <a:r>
              <a:rPr lang="en-US" sz="2300"/>
              <a:t> may be proposed if scalable to 100/100.</a:t>
            </a:r>
            <a:endParaRPr sz="2300"/>
          </a:p>
          <a:p>
            <a:pPr indent="-342550" lvl="0" marL="457200" rtl="0" algn="l">
              <a:spcBef>
                <a:spcPts val="1000"/>
              </a:spcBef>
              <a:spcAft>
                <a:spcPts val="0"/>
              </a:spcAft>
              <a:buSzPct val="84347"/>
              <a:buChar char="►"/>
            </a:pPr>
            <a:r>
              <a:rPr lang="en-US" sz="2300"/>
              <a:t>Allowable costs can include middle-mile costs necessary to facilitate last-mile service</a:t>
            </a:r>
            <a:endParaRPr sz="2300"/>
          </a:p>
          <a:p>
            <a:pPr indent="-363696" lvl="0" marL="457200" rtl="0" algn="l">
              <a:spcBef>
                <a:spcPts val="1000"/>
              </a:spcBef>
              <a:spcAft>
                <a:spcPts val="1000"/>
              </a:spcAft>
              <a:buSzPct val="100000"/>
              <a:buChar char="►"/>
            </a:pPr>
            <a:r>
              <a:rPr lang="en-US" sz="2300"/>
              <a:t>Projects must be completed by September 30, 2026</a:t>
            </a:r>
            <a:endParaRPr sz="2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6"/>
          <p:cNvSpPr txBox="1"/>
          <p:nvPr>
            <p:ph type="title"/>
          </p:nvPr>
        </p:nvSpPr>
        <p:spPr>
          <a:xfrm>
            <a:off x="677325" y="609600"/>
            <a:ext cx="8596800" cy="49386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Transition to Exhibit 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z="1700" u="sng">
                <a:solidFill>
                  <a:schemeClr val="dk2"/>
                </a:solidFill>
                <a:hlinkClick r:id="rId3">
                  <a:extLst>
                    <a:ext uri="{A12FA001-AC4F-418D-AE19-62706E023703}">
                      <ahyp:hlinkClr val="tx"/>
                    </a:ext>
                  </a:extLst>
                </a:hlinkClick>
              </a:rPr>
              <a:t>https://ocio.iowa.gov/sites/default/files/exhibit_a_-_notice_of_funding_availability_-_nofa_008.pdf</a:t>
            </a:r>
            <a:endParaRPr sz="1700">
              <a:solidFill>
                <a:schemeClr val="dk2"/>
              </a:solidFill>
            </a:endParaRPr>
          </a:p>
          <a:p>
            <a:pPr indent="0" lvl="0" marL="0" rtl="0" algn="l">
              <a:spcBef>
                <a:spcPts val="0"/>
              </a:spcBef>
              <a:spcAft>
                <a:spcPts val="0"/>
              </a:spcAft>
              <a:buNone/>
            </a:pPr>
            <a:r>
              <a:t/>
            </a:r>
            <a:endParaRPr sz="17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7"/>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Map V5</a:t>
            </a:r>
            <a:endParaRPr/>
          </a:p>
        </p:txBody>
      </p:sp>
      <p:sp>
        <p:nvSpPr>
          <p:cNvPr id="234" name="Google Shape;234;p37"/>
          <p:cNvSpPr txBox="1"/>
          <p:nvPr>
            <p:ph idx="1" type="body"/>
          </p:nvPr>
        </p:nvSpPr>
        <p:spPr>
          <a:xfrm>
            <a:off x="677334" y="2160589"/>
            <a:ext cx="8596800" cy="3880800"/>
          </a:xfrm>
          <a:prstGeom prst="rect">
            <a:avLst/>
          </a:prstGeom>
        </p:spPr>
        <p:txBody>
          <a:bodyPr anchorCtr="0" anchor="t" bIns="45700" lIns="91425" spcFirstLastPara="1" rIns="91425" wrap="square" tIns="45700">
            <a:normAutofit/>
          </a:bodyPr>
          <a:lstStyle/>
          <a:p>
            <a:pPr indent="-361950" lvl="0" marL="457200" rtl="0" algn="l">
              <a:spcBef>
                <a:spcPts val="1000"/>
              </a:spcBef>
              <a:spcAft>
                <a:spcPts val="0"/>
              </a:spcAft>
              <a:buSzPts val="2100"/>
              <a:buChar char="►"/>
            </a:pPr>
            <a:r>
              <a:rPr lang="en-US" sz="2100"/>
              <a:t>Prior Incentives</a:t>
            </a:r>
            <a:endParaRPr sz="2100"/>
          </a:p>
          <a:p>
            <a:pPr indent="-361950" lvl="0" marL="457200" rtl="0" algn="l">
              <a:spcBef>
                <a:spcPts val="0"/>
              </a:spcBef>
              <a:spcAft>
                <a:spcPts val="0"/>
              </a:spcAft>
              <a:buSzPts val="2100"/>
              <a:buChar char="►"/>
            </a:pPr>
            <a:r>
              <a:rPr lang="en-US" sz="2100"/>
              <a:t>Overview of Broadband Map V5</a:t>
            </a:r>
            <a:endParaRPr sz="2100"/>
          </a:p>
          <a:p>
            <a:pPr indent="-361950" lvl="0" marL="457200" rtl="0" algn="l">
              <a:spcBef>
                <a:spcPts val="0"/>
              </a:spcBef>
              <a:spcAft>
                <a:spcPts val="0"/>
              </a:spcAft>
              <a:buSzPts val="2100"/>
              <a:buChar char="►"/>
            </a:pPr>
            <a:r>
              <a:rPr lang="en-US" sz="2100"/>
              <a:t>Eligible Service Locations and Broadband Intervention Zones</a:t>
            </a:r>
            <a:endParaRPr sz="2100"/>
          </a:p>
          <a:p>
            <a:pPr indent="-361950" lvl="0" marL="457200" rtl="0" algn="l">
              <a:spcBef>
                <a:spcPts val="0"/>
              </a:spcBef>
              <a:spcAft>
                <a:spcPts val="0"/>
              </a:spcAft>
              <a:buSzPts val="2100"/>
              <a:buChar char="►"/>
            </a:pPr>
            <a:r>
              <a:rPr lang="en-US" sz="2100"/>
              <a:t>Selection Tool Map and Data Export Instructions</a:t>
            </a:r>
            <a:endParaRPr sz="2100"/>
          </a:p>
          <a:p>
            <a:pPr indent="0" lvl="0" marL="0" rtl="0" algn="l">
              <a:spcBef>
                <a:spcPts val="1000"/>
              </a:spcBef>
              <a:spcAft>
                <a:spcPts val="0"/>
              </a:spcAft>
              <a:buNone/>
            </a:pPr>
            <a:r>
              <a:t/>
            </a:r>
            <a:endParaRPr sz="2100"/>
          </a:p>
          <a:p>
            <a:pPr indent="0" lvl="0" marL="0" rtl="0" algn="l">
              <a:spcBef>
                <a:spcPts val="100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8"/>
          <p:cNvSpPr txBox="1"/>
          <p:nvPr>
            <p:ph type="title"/>
          </p:nvPr>
        </p:nvSpPr>
        <p:spPr>
          <a:xfrm>
            <a:off x="677334" y="609600"/>
            <a:ext cx="8596800" cy="1320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Previously Funded Areas</a:t>
            </a:r>
            <a:endParaRPr/>
          </a:p>
        </p:txBody>
      </p:sp>
      <p:sp>
        <p:nvSpPr>
          <p:cNvPr id="240" name="Google Shape;240;p38"/>
          <p:cNvSpPr txBox="1"/>
          <p:nvPr>
            <p:ph idx="1" type="body"/>
          </p:nvPr>
        </p:nvSpPr>
        <p:spPr>
          <a:xfrm>
            <a:off x="9229850" y="297000"/>
            <a:ext cx="2671200" cy="6561000"/>
          </a:xfrm>
          <a:prstGeom prst="rect">
            <a:avLst/>
          </a:prstGeom>
          <a:solidFill>
            <a:schemeClr val="lt1"/>
          </a:solidFill>
        </p:spPr>
        <p:txBody>
          <a:bodyPr anchorCtr="0" anchor="t" bIns="45700" lIns="91425" spcFirstLastPara="1" rIns="91425" wrap="square" tIns="45700">
            <a:normAutofit/>
          </a:bodyPr>
          <a:lstStyle/>
          <a:p>
            <a:pPr indent="0" lvl="0" marL="0" rtl="0" algn="l">
              <a:spcBef>
                <a:spcPts val="1000"/>
              </a:spcBef>
              <a:spcAft>
                <a:spcPts val="0"/>
              </a:spcAft>
              <a:buNone/>
            </a:pPr>
            <a:r>
              <a:rPr lang="en-US" sz="1600"/>
              <a:t>Under this NOFA, areas that have received prior incentives issued by the Office are not eligible under this program, except for those incentives where the Office funded 25/3 wireless buildout. The Previous Incentives Blocks layer will show applicants areas that will be excised from Applications before making final awards. </a:t>
            </a:r>
            <a:r>
              <a:rPr b="1" lang="en-US" sz="1600"/>
              <a:t>Do not include these areas in your Applications.</a:t>
            </a:r>
            <a:endParaRPr b="1" sz="1600"/>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US" sz="1400">
                <a:solidFill>
                  <a:schemeClr val="dk1"/>
                </a:solidFill>
              </a:rPr>
              <a:t>NOTE: Other federal programs not issued by the Office may also be excised from Projects, especially where the Office has data from FCC, USDA, or other programs that 25/3 wireline or faster service was funded by federal agencies.</a:t>
            </a:r>
            <a:endParaRPr b="1"/>
          </a:p>
        </p:txBody>
      </p:sp>
      <p:pic>
        <p:nvPicPr>
          <p:cNvPr id="241" name="Google Shape;241;p38"/>
          <p:cNvPicPr preferRelativeResize="0"/>
          <p:nvPr/>
        </p:nvPicPr>
        <p:blipFill>
          <a:blip r:embed="rId3">
            <a:alphaModFix/>
          </a:blip>
          <a:stretch>
            <a:fillRect/>
          </a:stretch>
        </p:blipFill>
        <p:spPr>
          <a:xfrm>
            <a:off x="381005" y="1187550"/>
            <a:ext cx="8893112" cy="56699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
  <a:themeElements>
    <a:clrScheme name="OCIO Colors">
      <a:dk1>
        <a:srgbClr val="000000"/>
      </a:dk1>
      <a:lt1>
        <a:srgbClr val="FFFFFF"/>
      </a:lt1>
      <a:dk2>
        <a:srgbClr val="00325F"/>
      </a:dk2>
      <a:lt2>
        <a:srgbClr val="B5D334"/>
      </a:lt2>
      <a:accent1>
        <a:srgbClr val="B5D334"/>
      </a:accent1>
      <a:accent2>
        <a:srgbClr val="00325F"/>
      </a:accent2>
      <a:accent3>
        <a:srgbClr val="838383"/>
      </a:accent3>
      <a:accent4>
        <a:srgbClr val="DBDBDB"/>
      </a:accent4>
      <a:accent5>
        <a:srgbClr val="B5D334"/>
      </a:accent5>
      <a:accent6>
        <a:srgbClr val="838383"/>
      </a:accent6>
      <a:hlink>
        <a:srgbClr val="DBDBDB"/>
      </a:hlink>
      <a:folHlink>
        <a:srgbClr val="B5D33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